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25" roundtripDataSignature="AMtx7mg7VkRMmWd3l9+xeqmiZEQqrhCx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penSans-bold.fntdata"/><Relationship Id="rId21" Type="http://schemas.openxmlformats.org/officeDocument/2006/relationships/font" Target="fonts/OpenSans-regular.fntdata"/><Relationship Id="rId24" Type="http://schemas.openxmlformats.org/officeDocument/2006/relationships/font" Target="fonts/OpenSans-boldItalic.fntdata"/><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c068c5b3f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c068c5b3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068c5b3f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c068c5b3f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c068c5b3f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c068c5b3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068c5b3f0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068c5b3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c068c5b3f0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c068c5b3f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2d8a19e0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22d8a19e0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2d8a19e0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22d8a19e0b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c049712a0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c049712a0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049712a01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049712a0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c049712a01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c049712a0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049712a01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c049712a0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049712a01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049712a0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5"/>
          <p:cNvSpPr txBox="1"/>
          <p:nvPr>
            <p:ph type="ctrTitle"/>
          </p:nvPr>
        </p:nvSpPr>
        <p:spPr>
          <a:xfrm>
            <a:off x="1078287" y="591625"/>
            <a:ext cx="9119010" cy="365628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Open Sans"/>
              <a:buNone/>
              <a:defRPr b="0" sz="44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5"/>
          <p:cNvSpPr txBox="1"/>
          <p:nvPr>
            <p:ph idx="1" type="subTitle"/>
          </p:nvPr>
        </p:nvSpPr>
        <p:spPr>
          <a:xfrm>
            <a:off x="1078286" y="4363657"/>
            <a:ext cx="9119010" cy="968118"/>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800"/>
              <a:buNone/>
              <a:defRPr sz="2800">
                <a:solidFill>
                  <a:schemeClr val="lt1"/>
                </a:solidFill>
                <a:latin typeface="Open Sans"/>
                <a:ea typeface="Open Sans"/>
                <a:cs typeface="Open Sans"/>
                <a:sym typeface="Open Sans"/>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13" name="Google Shape;13;p5"/>
          <p:cNvPicPr preferRelativeResize="0"/>
          <p:nvPr/>
        </p:nvPicPr>
        <p:blipFill rotWithShape="1">
          <a:blip r:embed="rId3">
            <a:alphaModFix/>
          </a:blip>
          <a:srcRect b="0" l="0" r="0" t="0"/>
          <a:stretch/>
        </p:blipFill>
        <p:spPr>
          <a:xfrm>
            <a:off x="694481" y="625033"/>
            <a:ext cx="9502813" cy="4706741"/>
          </a:xfrm>
          <a:prstGeom prst="rect">
            <a:avLst/>
          </a:prstGeom>
          <a:noFill/>
          <a:ln>
            <a:noFill/>
          </a:ln>
        </p:spPr>
      </p:pic>
      <p:pic>
        <p:nvPicPr>
          <p:cNvPr id="14" name="Google Shape;14;p5"/>
          <p:cNvPicPr preferRelativeResize="0"/>
          <p:nvPr/>
        </p:nvPicPr>
        <p:blipFill rotWithShape="1">
          <a:blip r:embed="rId4">
            <a:alphaModFix/>
          </a:blip>
          <a:srcRect b="0" l="0" r="0" t="0"/>
          <a:stretch/>
        </p:blipFill>
        <p:spPr>
          <a:xfrm>
            <a:off x="7122296" y="591625"/>
            <a:ext cx="3991418" cy="934601"/>
          </a:xfrm>
          <a:prstGeom prst="rect">
            <a:avLst/>
          </a:prstGeom>
          <a:noFill/>
          <a:ln>
            <a:noFill/>
          </a:ln>
        </p:spPr>
      </p:pic>
    </p:spTree>
  </p:cSld>
  <p:clrMapOvr>
    <a:masterClrMapping/>
  </p:clrMapOvr>
  <p:transition spd="slow" p14:dur="2500">
    <p:checker dir="ver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69" name="Shape 69"/>
        <p:cNvGrpSpPr/>
        <p:nvPr/>
      </p:nvGrpSpPr>
      <p:grpSpPr>
        <a:xfrm>
          <a:off x="0" y="0"/>
          <a:ext cx="0" cy="0"/>
          <a:chOff x="0" y="0"/>
          <a:chExt cx="0" cy="0"/>
        </a:xfrm>
      </p:grpSpPr>
      <p:sp>
        <p:nvSpPr>
          <p:cNvPr id="70" name="Google Shape;70;p14"/>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4"/>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72" name="Shape 72"/>
        <p:cNvGrpSpPr/>
        <p:nvPr/>
      </p:nvGrpSpPr>
      <p:grpSpPr>
        <a:xfrm>
          <a:off x="0" y="0"/>
          <a:ext cx="0" cy="0"/>
          <a:chOff x="0" y="0"/>
          <a:chExt cx="0" cy="0"/>
        </a:xfrm>
      </p:grpSpPr>
      <p:sp>
        <p:nvSpPr>
          <p:cNvPr id="73" name="Google Shape;73;p15"/>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74" name="Shape 74"/>
        <p:cNvGrpSpPr/>
        <p:nvPr/>
      </p:nvGrpSpPr>
      <p:grpSpPr>
        <a:xfrm>
          <a:off x="0" y="0"/>
          <a:ext cx="0" cy="0"/>
          <a:chOff x="0" y="0"/>
          <a:chExt cx="0" cy="0"/>
        </a:xfrm>
      </p:grpSpPr>
      <p:sp>
        <p:nvSpPr>
          <p:cNvPr id="75" name="Google Shape;75;p16"/>
          <p:cNvSpPr txBox="1"/>
          <p:nvPr>
            <p:ph type="title"/>
          </p:nvPr>
        </p:nvSpPr>
        <p:spPr>
          <a:xfrm>
            <a:off x="273628" y="311727"/>
            <a:ext cx="4702029" cy="174567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Open Sans"/>
              <a:buNone/>
              <a:defRPr sz="32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6"/>
          <p:cNvSpPr txBox="1"/>
          <p:nvPr>
            <p:ph idx="1" type="body"/>
          </p:nvPr>
        </p:nvSpPr>
        <p:spPr>
          <a:xfrm>
            <a:off x="5183187" y="311727"/>
            <a:ext cx="6735185" cy="554932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400"/>
            </a:lvl1pPr>
            <a:lvl2pPr indent="-361950" lvl="1" marL="914400" algn="l">
              <a:lnSpc>
                <a:spcPct val="90000"/>
              </a:lnSpc>
              <a:spcBef>
                <a:spcPts val="375"/>
              </a:spcBef>
              <a:spcAft>
                <a:spcPts val="0"/>
              </a:spcAft>
              <a:buClr>
                <a:schemeClr val="accent1"/>
              </a:buClr>
              <a:buSzPts val="2100"/>
              <a:buChar char="▪"/>
              <a:defRPr sz="2100"/>
            </a:lvl2pPr>
            <a:lvl3pPr indent="-342900" lvl="2" marL="1371600" algn="l">
              <a:lnSpc>
                <a:spcPct val="90000"/>
              </a:lnSpc>
              <a:spcBef>
                <a:spcPts val="375"/>
              </a:spcBef>
              <a:spcAft>
                <a:spcPts val="0"/>
              </a:spcAft>
              <a:buClr>
                <a:schemeClr val="accent1"/>
              </a:buClr>
              <a:buSzPts val="1800"/>
              <a:buChar char="▪"/>
              <a:defRPr sz="1800"/>
            </a:lvl3pPr>
            <a:lvl4pPr indent="-323850" lvl="3" marL="1828800" algn="l">
              <a:lnSpc>
                <a:spcPct val="90000"/>
              </a:lnSpc>
              <a:spcBef>
                <a:spcPts val="375"/>
              </a:spcBef>
              <a:spcAft>
                <a:spcPts val="0"/>
              </a:spcAft>
              <a:buClr>
                <a:schemeClr val="accent1"/>
              </a:buClr>
              <a:buSzPts val="1500"/>
              <a:buChar char="▪"/>
              <a:defRPr sz="1500"/>
            </a:lvl4pPr>
            <a:lvl5pPr indent="-323850" lvl="4" marL="2286000" algn="l">
              <a:lnSpc>
                <a:spcPct val="90000"/>
              </a:lnSpc>
              <a:spcBef>
                <a:spcPts val="375"/>
              </a:spcBef>
              <a:spcAft>
                <a:spcPts val="0"/>
              </a:spcAft>
              <a:buClr>
                <a:schemeClr val="accent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77" name="Google Shape;77;p16"/>
          <p:cNvSpPr txBox="1"/>
          <p:nvPr>
            <p:ph idx="2" type="body"/>
          </p:nvPr>
        </p:nvSpPr>
        <p:spPr>
          <a:xfrm>
            <a:off x="273628" y="2057400"/>
            <a:ext cx="4702029" cy="3811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2400">
                <a:latin typeface="Open Sans"/>
                <a:ea typeface="Open Sans"/>
                <a:cs typeface="Open Sans"/>
                <a:sym typeface="Open Sans"/>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8" name="Google Shape;78;p16"/>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текст и объект">
  <p:cSld name="Заголовок, текст и объект">
    <p:spTree>
      <p:nvGrpSpPr>
        <p:cNvPr id="79" name="Shape 79"/>
        <p:cNvGrpSpPr/>
        <p:nvPr/>
      </p:nvGrpSpPr>
      <p:grpSpPr>
        <a:xfrm>
          <a:off x="0" y="0"/>
          <a:ext cx="0" cy="0"/>
          <a:chOff x="0" y="0"/>
          <a:chExt cx="0" cy="0"/>
        </a:xfrm>
      </p:grpSpPr>
      <p:sp>
        <p:nvSpPr>
          <p:cNvPr id="80" name="Google Shape;80;p17"/>
          <p:cNvSpPr txBox="1"/>
          <p:nvPr>
            <p:ph type="title"/>
          </p:nvPr>
        </p:nvSpPr>
        <p:spPr>
          <a:xfrm>
            <a:off x="273628" y="142875"/>
            <a:ext cx="11644744" cy="119726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sz="36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7"/>
          <p:cNvSpPr txBox="1"/>
          <p:nvPr>
            <p:ph idx="1" type="body"/>
          </p:nvPr>
        </p:nvSpPr>
        <p:spPr>
          <a:xfrm>
            <a:off x="5183187" y="1419225"/>
            <a:ext cx="6735185" cy="444182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400">
                <a:latin typeface="Open Sans"/>
                <a:ea typeface="Open Sans"/>
                <a:cs typeface="Open Sans"/>
                <a:sym typeface="Open Sans"/>
              </a:defRPr>
            </a:lvl1pPr>
            <a:lvl2pPr indent="-361950" lvl="1" marL="914400" algn="l">
              <a:lnSpc>
                <a:spcPct val="90000"/>
              </a:lnSpc>
              <a:spcBef>
                <a:spcPts val="375"/>
              </a:spcBef>
              <a:spcAft>
                <a:spcPts val="0"/>
              </a:spcAft>
              <a:buClr>
                <a:schemeClr val="accent1"/>
              </a:buClr>
              <a:buSzPts val="2100"/>
              <a:buChar char="▪"/>
              <a:defRPr sz="2100">
                <a:latin typeface="Open Sans"/>
                <a:ea typeface="Open Sans"/>
                <a:cs typeface="Open Sans"/>
                <a:sym typeface="Open Sans"/>
              </a:defRPr>
            </a:lvl2pPr>
            <a:lvl3pPr indent="-342900" lvl="2" marL="1371600" algn="l">
              <a:lnSpc>
                <a:spcPct val="90000"/>
              </a:lnSpc>
              <a:spcBef>
                <a:spcPts val="375"/>
              </a:spcBef>
              <a:spcAft>
                <a:spcPts val="0"/>
              </a:spcAft>
              <a:buClr>
                <a:schemeClr val="accent1"/>
              </a:buClr>
              <a:buSzPts val="1800"/>
              <a:buChar char="▪"/>
              <a:defRPr sz="1800">
                <a:latin typeface="Open Sans"/>
                <a:ea typeface="Open Sans"/>
                <a:cs typeface="Open Sans"/>
                <a:sym typeface="Open Sans"/>
              </a:defRPr>
            </a:lvl3pPr>
            <a:lvl4pPr indent="-323850" lvl="3" marL="18288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4pPr>
            <a:lvl5pPr indent="-323850" lvl="4" marL="22860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82" name="Google Shape;82;p17"/>
          <p:cNvSpPr txBox="1"/>
          <p:nvPr>
            <p:ph idx="2" type="body"/>
          </p:nvPr>
        </p:nvSpPr>
        <p:spPr>
          <a:xfrm>
            <a:off x="273628" y="1419225"/>
            <a:ext cx="4784147" cy="4449763"/>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2400">
                <a:latin typeface="Open Sans"/>
                <a:ea typeface="Open Sans"/>
                <a:cs typeface="Open Sans"/>
                <a:sym typeface="Open Sans"/>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3" name="Google Shape;83;p17"/>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84" name="Shape 84"/>
        <p:cNvGrpSpPr/>
        <p:nvPr/>
      </p:nvGrpSpPr>
      <p:grpSpPr>
        <a:xfrm>
          <a:off x="0" y="0"/>
          <a:ext cx="0" cy="0"/>
          <a:chOff x="0" y="0"/>
          <a:chExt cx="0" cy="0"/>
        </a:xfrm>
      </p:grpSpPr>
      <p:sp>
        <p:nvSpPr>
          <p:cNvPr id="85" name="Google Shape;85;p18"/>
          <p:cNvSpPr txBox="1"/>
          <p:nvPr>
            <p:ph type="title"/>
          </p:nvPr>
        </p:nvSpPr>
        <p:spPr>
          <a:xfrm>
            <a:off x="322118" y="238508"/>
            <a:ext cx="4449907" cy="18188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sz="36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8"/>
          <p:cNvSpPr/>
          <p:nvPr>
            <p:ph idx="2" type="pic"/>
          </p:nvPr>
        </p:nvSpPr>
        <p:spPr>
          <a:xfrm>
            <a:off x="5287096" y="238509"/>
            <a:ext cx="6582785" cy="5627304"/>
          </a:xfrm>
          <a:prstGeom prst="rect">
            <a:avLst/>
          </a:prstGeom>
          <a:noFill/>
          <a:ln>
            <a:noFill/>
          </a:ln>
          <a:effectLst>
            <a:outerShdw blurRad="190500" algn="ctr" dir="2700000" dist="228600">
              <a:srgbClr val="000000">
                <a:alpha val="29411"/>
              </a:srgbClr>
            </a:outerShdw>
          </a:effectLst>
        </p:spPr>
      </p:sp>
      <p:sp>
        <p:nvSpPr>
          <p:cNvPr id="87" name="Google Shape;87;p18"/>
          <p:cNvSpPr txBox="1"/>
          <p:nvPr>
            <p:ph idx="1" type="body"/>
          </p:nvPr>
        </p:nvSpPr>
        <p:spPr>
          <a:xfrm>
            <a:off x="322118" y="2057400"/>
            <a:ext cx="4449907" cy="3811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2400">
                <a:latin typeface="Open Sans"/>
                <a:ea typeface="Open Sans"/>
                <a:cs typeface="Open Sans"/>
                <a:sym typeface="Open Sans"/>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8" name="Google Shape;88;p18"/>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артнёры">
  <p:cSld name="Партнёры">
    <p:spTree>
      <p:nvGrpSpPr>
        <p:cNvPr id="89" name="Shape 89"/>
        <p:cNvGrpSpPr/>
        <p:nvPr/>
      </p:nvGrpSpPr>
      <p:grpSpPr>
        <a:xfrm>
          <a:off x="0" y="0"/>
          <a:ext cx="0" cy="0"/>
          <a:chOff x="0" y="0"/>
          <a:chExt cx="0" cy="0"/>
        </a:xfrm>
      </p:grpSpPr>
      <p:sp>
        <p:nvSpPr>
          <p:cNvPr id="90" name="Google Shape;90;p19"/>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
        <p:nvSpPr>
          <p:cNvPr id="91" name="Google Shape;91;p19"/>
          <p:cNvSpPr txBox="1"/>
          <p:nvPr/>
        </p:nvSpPr>
        <p:spPr>
          <a:xfrm>
            <a:off x="3835605" y="81023"/>
            <a:ext cx="452078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ru-RU" sz="4400" u="none" cap="none" strike="noStrike">
                <a:solidFill>
                  <a:schemeClr val="accent1"/>
                </a:solidFill>
                <a:latin typeface="Open Sans"/>
                <a:ea typeface="Open Sans"/>
                <a:cs typeface="Open Sans"/>
                <a:sym typeface="Open Sans"/>
              </a:rPr>
              <a:t>НАШИ ПАРТНЁРЫ</a:t>
            </a:r>
            <a:endParaRPr b="0" i="0" sz="1400" u="none" cap="none" strike="noStrike">
              <a:solidFill>
                <a:srgbClr val="000000"/>
              </a:solidFill>
              <a:latin typeface="Arial"/>
              <a:ea typeface="Arial"/>
              <a:cs typeface="Arial"/>
              <a:sym typeface="Arial"/>
            </a:endParaRPr>
          </a:p>
        </p:txBody>
      </p:sp>
      <p:pic>
        <p:nvPicPr>
          <p:cNvPr id="92" name="Google Shape;92;p19"/>
          <p:cNvPicPr preferRelativeResize="0"/>
          <p:nvPr/>
        </p:nvPicPr>
        <p:blipFill rotWithShape="1">
          <a:blip r:embed="rId2">
            <a:alphaModFix/>
          </a:blip>
          <a:srcRect b="0" l="0" r="0" t="0"/>
          <a:stretch/>
        </p:blipFill>
        <p:spPr>
          <a:xfrm>
            <a:off x="668287" y="665667"/>
            <a:ext cx="11405629" cy="5877701"/>
          </a:xfrm>
          <a:prstGeom prst="rect">
            <a:avLst/>
          </a:prstGeom>
          <a:noFill/>
          <a:ln>
            <a:noFill/>
          </a:ln>
        </p:spPr>
      </p:pic>
    </p:spTree>
  </p:cSld>
  <p:clrMapOvr>
    <a:masterClrMapping/>
  </p:clrMapOvr>
  <p:transition spd="slow" p14:dur="2500">
    <p:checker dir="vert"/>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крывающий слайд">
  <p:cSld name="Закрывающий слайд">
    <p:spTree>
      <p:nvGrpSpPr>
        <p:cNvPr id="93" name="Shape 93"/>
        <p:cNvGrpSpPr/>
        <p:nvPr/>
      </p:nvGrpSpPr>
      <p:grpSpPr>
        <a:xfrm>
          <a:off x="0" y="0"/>
          <a:ext cx="0" cy="0"/>
          <a:chOff x="0" y="0"/>
          <a:chExt cx="0" cy="0"/>
        </a:xfrm>
      </p:grpSpPr>
      <p:sp>
        <p:nvSpPr>
          <p:cNvPr id="94" name="Google Shape;94;p20"/>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pic>
        <p:nvPicPr>
          <p:cNvPr id="95" name="Google Shape;95;p20"/>
          <p:cNvPicPr preferRelativeResize="0"/>
          <p:nvPr/>
        </p:nvPicPr>
        <p:blipFill rotWithShape="1">
          <a:blip r:embed="rId2">
            <a:alphaModFix/>
          </a:blip>
          <a:srcRect b="0" l="0" r="0" t="0"/>
          <a:stretch/>
        </p:blipFill>
        <p:spPr>
          <a:xfrm>
            <a:off x="4485191" y="188495"/>
            <a:ext cx="3808070" cy="2787275"/>
          </a:xfrm>
          <a:prstGeom prst="rect">
            <a:avLst/>
          </a:prstGeom>
          <a:noFill/>
          <a:ln>
            <a:noFill/>
          </a:ln>
        </p:spPr>
      </p:pic>
      <p:cxnSp>
        <p:nvCxnSpPr>
          <p:cNvPr id="96" name="Google Shape;96;p20"/>
          <p:cNvCxnSpPr/>
          <p:nvPr/>
        </p:nvCxnSpPr>
        <p:spPr>
          <a:xfrm rot="10800000">
            <a:off x="3032568" y="3138047"/>
            <a:ext cx="6389224" cy="0"/>
          </a:xfrm>
          <a:prstGeom prst="straightConnector1">
            <a:avLst/>
          </a:prstGeom>
          <a:noFill/>
          <a:ln cap="flat" cmpd="sng" w="28575">
            <a:solidFill>
              <a:schemeClr val="accent3"/>
            </a:solidFill>
            <a:prstDash val="solid"/>
            <a:round/>
            <a:headEnd len="sm" w="sm" type="none"/>
            <a:tailEnd len="sm" w="sm" type="none"/>
          </a:ln>
        </p:spPr>
      </p:cxnSp>
      <p:cxnSp>
        <p:nvCxnSpPr>
          <p:cNvPr id="97" name="Google Shape;97;p20"/>
          <p:cNvCxnSpPr/>
          <p:nvPr/>
        </p:nvCxnSpPr>
        <p:spPr>
          <a:xfrm rot="10800000">
            <a:off x="3032567" y="3138047"/>
            <a:ext cx="0" cy="2938662"/>
          </a:xfrm>
          <a:prstGeom prst="straightConnector1">
            <a:avLst/>
          </a:prstGeom>
          <a:noFill/>
          <a:ln cap="flat" cmpd="sng" w="28575">
            <a:solidFill>
              <a:schemeClr val="accent3"/>
            </a:solidFill>
            <a:prstDash val="solid"/>
            <a:round/>
            <a:headEnd len="sm" w="sm" type="none"/>
            <a:tailEnd len="sm" w="sm" type="none"/>
          </a:ln>
        </p:spPr>
      </p:cxnSp>
      <p:cxnSp>
        <p:nvCxnSpPr>
          <p:cNvPr id="98" name="Google Shape;98;p20"/>
          <p:cNvCxnSpPr/>
          <p:nvPr/>
        </p:nvCxnSpPr>
        <p:spPr>
          <a:xfrm rot="10800000">
            <a:off x="3032567" y="6076709"/>
            <a:ext cx="1913720" cy="0"/>
          </a:xfrm>
          <a:prstGeom prst="straightConnector1">
            <a:avLst/>
          </a:prstGeom>
          <a:noFill/>
          <a:ln cap="flat" cmpd="sng" w="28575">
            <a:solidFill>
              <a:schemeClr val="accent3"/>
            </a:solidFill>
            <a:prstDash val="solid"/>
            <a:round/>
            <a:headEnd len="sm" w="sm" type="none"/>
            <a:tailEnd len="sm" w="sm" type="none"/>
          </a:ln>
        </p:spPr>
      </p:cxnSp>
      <p:sp>
        <p:nvSpPr>
          <p:cNvPr id="99" name="Google Shape;99;p20"/>
          <p:cNvSpPr txBox="1"/>
          <p:nvPr/>
        </p:nvSpPr>
        <p:spPr>
          <a:xfrm>
            <a:off x="3551558" y="3280403"/>
            <a:ext cx="5675336"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ru-RU" sz="3200" u="sng" cap="none" strike="noStrike">
                <a:solidFill>
                  <a:srgbClr val="3F3F3F"/>
                </a:solidFill>
                <a:latin typeface="Arial"/>
                <a:ea typeface="Arial"/>
                <a:cs typeface="Arial"/>
                <a:sym typeface="Arial"/>
              </a:rPr>
              <a:t>edu.bmstu.ru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ru-RU" sz="3200" u="none" cap="none" strike="noStrike">
                <a:solidFill>
                  <a:srgbClr val="3F3F3F"/>
                </a:solidFill>
                <a:latin typeface="Arial"/>
                <a:ea typeface="Arial"/>
                <a:cs typeface="Arial"/>
                <a:sym typeface="Arial"/>
              </a:rPr>
              <a:t>+7 (495) 120-30-75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ru-RU" sz="3200" u="none" cap="none" strike="noStrike">
                <a:solidFill>
                  <a:srgbClr val="3F3F3F"/>
                </a:solidFill>
                <a:latin typeface="Arial"/>
                <a:ea typeface="Arial"/>
                <a:cs typeface="Arial"/>
                <a:sym typeface="Arial"/>
              </a:rPr>
              <a:t>E-mail: edu@bmstu.ru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ru-RU" sz="3200" u="none" cap="none" strike="noStrike">
                <a:solidFill>
                  <a:srgbClr val="3F3F3F"/>
                </a:solidFill>
                <a:latin typeface="Arial"/>
                <a:ea typeface="Arial"/>
                <a:cs typeface="Arial"/>
                <a:sym typeface="Arial"/>
              </a:rPr>
              <a:t>Москва, ул. 2-я Бауманская,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ru-RU" sz="3200" u="none" cap="none" strike="noStrike">
                <a:solidFill>
                  <a:srgbClr val="3F3F3F"/>
                </a:solidFill>
                <a:latin typeface="Arial"/>
                <a:ea typeface="Arial"/>
                <a:cs typeface="Arial"/>
                <a:sym typeface="Arial"/>
              </a:rPr>
              <a:t>дом 5, стр. 1</a:t>
            </a:r>
            <a:endParaRPr b="0" i="0" sz="1400" u="none" cap="none" strike="noStrike">
              <a:solidFill>
                <a:srgbClr val="000000"/>
              </a:solidFill>
              <a:latin typeface="Arial"/>
              <a:ea typeface="Arial"/>
              <a:cs typeface="Arial"/>
              <a:sym typeface="Arial"/>
            </a:endParaRPr>
          </a:p>
        </p:txBody>
      </p:sp>
    </p:spTree>
  </p:cSld>
  <p:clrMapOvr>
    <a:masterClrMapping/>
  </p:clrMapOvr>
  <p:transition spd="slow" p14:dur="2500">
    <p:checker dir="vert"/>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00" name="Shape 100"/>
        <p:cNvGrpSpPr/>
        <p:nvPr/>
      </p:nvGrpSpPr>
      <p:grpSpPr>
        <a:xfrm>
          <a:off x="0" y="0"/>
          <a:ext cx="0" cy="0"/>
          <a:chOff x="0" y="0"/>
          <a:chExt cx="0" cy="0"/>
        </a:xfrm>
      </p:grpSpPr>
      <p:sp>
        <p:nvSpPr>
          <p:cNvPr id="101" name="Google Shape;101;p21"/>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1"/>
          <p:cNvSpPr txBox="1"/>
          <p:nvPr>
            <p:ph idx="1" type="body"/>
          </p:nvPr>
        </p:nvSpPr>
        <p:spPr>
          <a:xfrm rot="5400000">
            <a:off x="3532127" y="-2046225"/>
            <a:ext cx="5095509" cy="113508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21"/>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04" name="Shape 104"/>
        <p:cNvGrpSpPr/>
        <p:nvPr/>
      </p:nvGrpSpPr>
      <p:grpSpPr>
        <a:xfrm>
          <a:off x="0" y="0"/>
          <a:ext cx="0" cy="0"/>
          <a:chOff x="0" y="0"/>
          <a:chExt cx="0" cy="0"/>
        </a:xfrm>
      </p:grpSpPr>
      <p:sp>
        <p:nvSpPr>
          <p:cNvPr id="105" name="Google Shape;105;p22"/>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2"/>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 name="Google Shape;107;p22"/>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5" name="Shape 15"/>
        <p:cNvGrpSpPr/>
        <p:nvPr/>
      </p:nvGrpSpPr>
      <p:grpSpPr>
        <a:xfrm>
          <a:off x="0" y="0"/>
          <a:ext cx="0" cy="0"/>
          <a:chOff x="0" y="0"/>
          <a:chExt cx="0" cy="0"/>
        </a:xfrm>
      </p:grpSpPr>
      <p:sp>
        <p:nvSpPr>
          <p:cNvPr id="16" name="Google Shape;16;p6"/>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
          <p:cNvSpPr txBox="1"/>
          <p:nvPr>
            <p:ph idx="1" type="body"/>
          </p:nvPr>
        </p:nvSpPr>
        <p:spPr>
          <a:xfrm>
            <a:off x="404447" y="1081454"/>
            <a:ext cx="11350868" cy="509550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 name="Google Shape;18;p6"/>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крывающий слайд пустой">
  <p:cSld name="Закрывающий слайд пустой">
    <p:spTree>
      <p:nvGrpSpPr>
        <p:cNvPr id="19" name="Shape 19"/>
        <p:cNvGrpSpPr/>
        <p:nvPr/>
      </p:nvGrpSpPr>
      <p:grpSpPr>
        <a:xfrm>
          <a:off x="0" y="0"/>
          <a:ext cx="0" cy="0"/>
          <a:chOff x="0" y="0"/>
          <a:chExt cx="0" cy="0"/>
        </a:xfrm>
      </p:grpSpPr>
      <p:sp>
        <p:nvSpPr>
          <p:cNvPr id="20" name="Google Shape;20;p7"/>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pic>
        <p:nvPicPr>
          <p:cNvPr id="21" name="Google Shape;21;p7"/>
          <p:cNvPicPr preferRelativeResize="0"/>
          <p:nvPr/>
        </p:nvPicPr>
        <p:blipFill rotWithShape="1">
          <a:blip r:embed="rId2">
            <a:alphaModFix/>
          </a:blip>
          <a:srcRect b="0" l="0" r="0" t="0"/>
          <a:stretch/>
        </p:blipFill>
        <p:spPr>
          <a:xfrm>
            <a:off x="4485191" y="188495"/>
            <a:ext cx="3808070" cy="2787275"/>
          </a:xfrm>
          <a:prstGeom prst="rect">
            <a:avLst/>
          </a:prstGeom>
          <a:noFill/>
          <a:ln>
            <a:noFill/>
          </a:ln>
        </p:spPr>
      </p:pic>
      <p:cxnSp>
        <p:nvCxnSpPr>
          <p:cNvPr id="22" name="Google Shape;22;p7"/>
          <p:cNvCxnSpPr/>
          <p:nvPr/>
        </p:nvCxnSpPr>
        <p:spPr>
          <a:xfrm rot="10800000">
            <a:off x="3032568" y="3138047"/>
            <a:ext cx="6389224" cy="0"/>
          </a:xfrm>
          <a:prstGeom prst="straightConnector1">
            <a:avLst/>
          </a:prstGeom>
          <a:noFill/>
          <a:ln cap="flat" cmpd="sng" w="28575">
            <a:solidFill>
              <a:schemeClr val="accent3"/>
            </a:solidFill>
            <a:prstDash val="solid"/>
            <a:round/>
            <a:headEnd len="sm" w="sm" type="none"/>
            <a:tailEnd len="sm" w="sm" type="none"/>
          </a:ln>
        </p:spPr>
      </p:cxnSp>
      <p:cxnSp>
        <p:nvCxnSpPr>
          <p:cNvPr id="23" name="Google Shape;23;p7"/>
          <p:cNvCxnSpPr/>
          <p:nvPr/>
        </p:nvCxnSpPr>
        <p:spPr>
          <a:xfrm rot="10800000">
            <a:off x="3032567" y="3138047"/>
            <a:ext cx="0" cy="2938662"/>
          </a:xfrm>
          <a:prstGeom prst="straightConnector1">
            <a:avLst/>
          </a:prstGeom>
          <a:noFill/>
          <a:ln cap="flat" cmpd="sng" w="28575">
            <a:solidFill>
              <a:schemeClr val="accent3"/>
            </a:solidFill>
            <a:prstDash val="solid"/>
            <a:round/>
            <a:headEnd len="sm" w="sm" type="none"/>
            <a:tailEnd len="sm" w="sm" type="none"/>
          </a:ln>
        </p:spPr>
      </p:cxnSp>
      <p:cxnSp>
        <p:nvCxnSpPr>
          <p:cNvPr id="24" name="Google Shape;24;p7"/>
          <p:cNvCxnSpPr/>
          <p:nvPr/>
        </p:nvCxnSpPr>
        <p:spPr>
          <a:xfrm rot="10800000">
            <a:off x="3032567" y="6076709"/>
            <a:ext cx="1913720" cy="0"/>
          </a:xfrm>
          <a:prstGeom prst="straightConnector1">
            <a:avLst/>
          </a:prstGeom>
          <a:noFill/>
          <a:ln cap="flat" cmpd="sng" w="28575">
            <a:solidFill>
              <a:schemeClr val="accent3"/>
            </a:solidFill>
            <a:prstDash val="solid"/>
            <a:round/>
            <a:headEnd len="sm" w="sm" type="none"/>
            <a:tailEnd len="sm" w="sm" type="none"/>
          </a:ln>
        </p:spPr>
      </p:cxnSp>
      <p:sp>
        <p:nvSpPr>
          <p:cNvPr id="25" name="Google Shape;25;p7"/>
          <p:cNvSpPr txBox="1"/>
          <p:nvPr>
            <p:ph idx="1" type="body"/>
          </p:nvPr>
        </p:nvSpPr>
        <p:spPr>
          <a:xfrm>
            <a:off x="3362536" y="3311185"/>
            <a:ext cx="5729288" cy="25923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800"/>
              <a:buNone/>
              <a:defRPr b="0" sz="2800" u="none">
                <a:latin typeface="Open Sans"/>
                <a:ea typeface="Open Sans"/>
                <a:cs typeface="Open Sans"/>
                <a:sym typeface="Open Sans"/>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transition spd="slow" p14:dur="2500">
    <p:checker dir="ver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объект">
  <p:cSld name="Заголовок, подзаголовок и объект">
    <p:spTree>
      <p:nvGrpSpPr>
        <p:cNvPr id="26" name="Shape 26"/>
        <p:cNvGrpSpPr/>
        <p:nvPr/>
      </p:nvGrpSpPr>
      <p:grpSpPr>
        <a:xfrm>
          <a:off x="0" y="0"/>
          <a:ext cx="0" cy="0"/>
          <a:chOff x="0" y="0"/>
          <a:chExt cx="0" cy="0"/>
        </a:xfrm>
      </p:grpSpPr>
      <p:sp>
        <p:nvSpPr>
          <p:cNvPr id="27" name="Google Shape;27;p8"/>
          <p:cNvSpPr txBox="1"/>
          <p:nvPr>
            <p:ph type="title"/>
          </p:nvPr>
        </p:nvSpPr>
        <p:spPr>
          <a:xfrm>
            <a:off x="404447" y="1"/>
            <a:ext cx="11350868" cy="958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sz="36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
          <p:cNvSpPr txBox="1"/>
          <p:nvPr>
            <p:ph idx="1" type="body"/>
          </p:nvPr>
        </p:nvSpPr>
        <p:spPr>
          <a:xfrm>
            <a:off x="404447" y="1543050"/>
            <a:ext cx="11350868" cy="4633913"/>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8"/>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
        <p:nvSpPr>
          <p:cNvPr id="30" name="Google Shape;30;p8"/>
          <p:cNvSpPr txBox="1"/>
          <p:nvPr>
            <p:ph idx="2" type="body"/>
          </p:nvPr>
        </p:nvSpPr>
        <p:spPr>
          <a:xfrm>
            <a:off x="404812" y="958364"/>
            <a:ext cx="11272837" cy="5846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3200">
                <a:solidFill>
                  <a:schemeClr val="accent3"/>
                </a:solidFill>
                <a:latin typeface="Open Sans"/>
                <a:ea typeface="Open Sans"/>
                <a:cs typeface="Open Sans"/>
                <a:sym typeface="Open Sans"/>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transition spd="slow" p14:dur="2500">
    <p:checker dir="ver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 преподавателе">
  <p:cSld name="О преподавателе">
    <p:spTree>
      <p:nvGrpSpPr>
        <p:cNvPr id="31" name="Shape 31"/>
        <p:cNvGrpSpPr/>
        <p:nvPr/>
      </p:nvGrpSpPr>
      <p:grpSpPr>
        <a:xfrm>
          <a:off x="0" y="0"/>
          <a:ext cx="0" cy="0"/>
          <a:chOff x="0" y="0"/>
          <a:chExt cx="0" cy="0"/>
        </a:xfrm>
      </p:grpSpPr>
      <p:sp>
        <p:nvSpPr>
          <p:cNvPr id="32" name="Google Shape;32;p9"/>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
        <p:nvSpPr>
          <p:cNvPr id="33" name="Google Shape;33;p9"/>
          <p:cNvSpPr txBox="1"/>
          <p:nvPr>
            <p:ph idx="1" type="body"/>
          </p:nvPr>
        </p:nvSpPr>
        <p:spPr>
          <a:xfrm>
            <a:off x="394852" y="1354016"/>
            <a:ext cx="11618331" cy="492902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vl1pPr>
            <a:lvl2pPr indent="-355600" lvl="1" marL="914400" algn="l">
              <a:lnSpc>
                <a:spcPct val="90000"/>
              </a:lnSpc>
              <a:spcBef>
                <a:spcPts val="375"/>
              </a:spcBef>
              <a:spcAft>
                <a:spcPts val="0"/>
              </a:spcAft>
              <a:buClr>
                <a:schemeClr val="accent1"/>
              </a:buClr>
              <a:buSzPts val="2000"/>
              <a:buChar char="▪"/>
              <a:defRPr/>
            </a:lvl2pPr>
            <a:lvl3pPr indent="-330200" lvl="2" marL="1371600" algn="l">
              <a:lnSpc>
                <a:spcPct val="90000"/>
              </a:lnSpc>
              <a:spcBef>
                <a:spcPts val="375"/>
              </a:spcBef>
              <a:spcAft>
                <a:spcPts val="0"/>
              </a:spcAft>
              <a:buClr>
                <a:schemeClr val="accent1"/>
              </a:buClr>
              <a:buSzPts val="1600"/>
              <a:buChar char="▪"/>
              <a:defRPr/>
            </a:lvl3pPr>
            <a:lvl4pPr indent="-317500" lvl="3" marL="1828800" algn="l">
              <a:lnSpc>
                <a:spcPct val="90000"/>
              </a:lnSpc>
              <a:spcBef>
                <a:spcPts val="375"/>
              </a:spcBef>
              <a:spcAft>
                <a:spcPts val="0"/>
              </a:spcAft>
              <a:buClr>
                <a:schemeClr val="accent1"/>
              </a:buClr>
              <a:buSzPts val="1400"/>
              <a:buChar char="▪"/>
              <a:defRPr/>
            </a:lvl4pPr>
            <a:lvl5pPr indent="-317500" lvl="4" marL="2286000" algn="l">
              <a:lnSpc>
                <a:spcPct val="90000"/>
              </a:lnSpc>
              <a:spcBef>
                <a:spcPts val="375"/>
              </a:spcBef>
              <a:spcAft>
                <a:spcPts val="0"/>
              </a:spcAft>
              <a:buClr>
                <a:schemeClr val="accent1"/>
              </a:buClr>
              <a:buSzPts val="14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 name="Google Shape;34;p9"/>
          <p:cNvSpPr txBox="1"/>
          <p:nvPr>
            <p:ph type="title"/>
          </p:nvPr>
        </p:nvSpPr>
        <p:spPr>
          <a:xfrm>
            <a:off x="394854" y="124691"/>
            <a:ext cx="8098515" cy="62265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2" type="subTitle"/>
          </p:nvPr>
        </p:nvSpPr>
        <p:spPr>
          <a:xfrm>
            <a:off x="394854" y="731361"/>
            <a:ext cx="8098515" cy="622655"/>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3200"/>
              <a:buNone/>
              <a:defRPr b="0" sz="3200">
                <a:solidFill>
                  <a:schemeClr val="accent3"/>
                </a:solidFill>
                <a:latin typeface="Open Sans"/>
                <a:ea typeface="Open Sans"/>
                <a:cs typeface="Open Sans"/>
                <a:sym typeface="Open Sans"/>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6" name="Google Shape;36;p9"/>
          <p:cNvSpPr/>
          <p:nvPr>
            <p:ph idx="3" type="pic"/>
          </p:nvPr>
        </p:nvSpPr>
        <p:spPr>
          <a:xfrm>
            <a:off x="8616950" y="360362"/>
            <a:ext cx="3179763" cy="4202846"/>
          </a:xfrm>
          <a:prstGeom prst="rect">
            <a:avLst/>
          </a:prstGeom>
          <a:noFill/>
          <a:ln>
            <a:noFill/>
          </a:ln>
          <a:effectLst>
            <a:outerShdw blurRad="190500" algn="ctr" dir="2700000" dist="228600">
              <a:srgbClr val="000000">
                <a:alpha val="29411"/>
              </a:srgbClr>
            </a:outerShdw>
          </a:effectLst>
        </p:spPr>
      </p:sp>
    </p:spTree>
  </p:cSld>
  <p:clrMapOvr>
    <a:masterClrMapping/>
  </p:clrMapOvr>
  <p:transition spd="slow" p14:dur="2500">
    <p:checker dir="ver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showMasterSp="0" type="secHead">
  <p:cSld name="SECTION_HEADER">
    <p:spTree>
      <p:nvGrpSpPr>
        <p:cNvPr id="37" name="Shape 37"/>
        <p:cNvGrpSpPr/>
        <p:nvPr/>
      </p:nvGrpSpPr>
      <p:grpSpPr>
        <a:xfrm>
          <a:off x="0" y="0"/>
          <a:ext cx="0" cy="0"/>
          <a:chOff x="0" y="0"/>
          <a:chExt cx="0" cy="0"/>
        </a:xfrm>
      </p:grpSpPr>
      <p:sp>
        <p:nvSpPr>
          <p:cNvPr id="38" name="Google Shape;38;p10"/>
          <p:cNvSpPr/>
          <p:nvPr/>
        </p:nvSpPr>
        <p:spPr>
          <a:xfrm>
            <a:off x="0" y="15432"/>
            <a:ext cx="13466241" cy="6858000"/>
          </a:xfrm>
          <a:prstGeom prst="rect">
            <a:avLst/>
          </a:prstGeom>
          <a:blipFill rotWithShape="1">
            <a:blip r:embed="rId2">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39" name="Google Shape;39;p10"/>
          <p:cNvSpPr txBox="1"/>
          <p:nvPr>
            <p:ph type="title"/>
          </p:nvPr>
        </p:nvSpPr>
        <p:spPr>
          <a:xfrm>
            <a:off x="900520" y="3347013"/>
            <a:ext cx="10428460" cy="227827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4800"/>
              <a:buFont typeface="Open Sans"/>
              <a:buNone/>
              <a:defRPr sz="4800">
                <a:solidFill>
                  <a:srgbClr val="262626"/>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0"/>
          <p:cNvSpPr txBox="1"/>
          <p:nvPr>
            <p:ph idx="1" type="body"/>
          </p:nvPr>
        </p:nvSpPr>
        <p:spPr>
          <a:xfrm>
            <a:off x="900520" y="6057420"/>
            <a:ext cx="10428460" cy="5980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sz="2400">
                <a:solidFill>
                  <a:srgbClr val="262626"/>
                </a:solidFill>
                <a:latin typeface="Open Sans"/>
                <a:ea typeface="Open Sans"/>
                <a:cs typeface="Open Sans"/>
                <a:sym typeface="Open Sans"/>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cxnSp>
        <p:nvCxnSpPr>
          <p:cNvPr id="41" name="Google Shape;41;p10"/>
          <p:cNvCxnSpPr/>
          <p:nvPr/>
        </p:nvCxnSpPr>
        <p:spPr>
          <a:xfrm>
            <a:off x="643467" y="3113590"/>
            <a:ext cx="10685513" cy="0"/>
          </a:xfrm>
          <a:prstGeom prst="straightConnector1">
            <a:avLst/>
          </a:prstGeom>
          <a:noFill/>
          <a:ln cap="flat" cmpd="sng" w="28575">
            <a:solidFill>
              <a:schemeClr val="accent1"/>
            </a:solidFill>
            <a:prstDash val="solid"/>
            <a:round/>
            <a:headEnd len="sm" w="sm" type="none"/>
            <a:tailEnd len="sm" w="sm" type="none"/>
          </a:ln>
        </p:spPr>
      </p:cxnSp>
      <p:cxnSp>
        <p:nvCxnSpPr>
          <p:cNvPr id="42" name="Google Shape;42;p10"/>
          <p:cNvCxnSpPr/>
          <p:nvPr/>
        </p:nvCxnSpPr>
        <p:spPr>
          <a:xfrm>
            <a:off x="643466" y="5858719"/>
            <a:ext cx="5084332" cy="0"/>
          </a:xfrm>
          <a:prstGeom prst="straightConnector1">
            <a:avLst/>
          </a:prstGeom>
          <a:noFill/>
          <a:ln cap="flat" cmpd="sng" w="28575">
            <a:solidFill>
              <a:schemeClr val="accent1"/>
            </a:solidFill>
            <a:prstDash val="solid"/>
            <a:round/>
            <a:headEnd len="sm" w="sm" type="none"/>
            <a:tailEnd len="sm" w="sm" type="none"/>
          </a:ln>
        </p:spPr>
      </p:cxnSp>
      <p:cxnSp>
        <p:nvCxnSpPr>
          <p:cNvPr id="43" name="Google Shape;43;p10"/>
          <p:cNvCxnSpPr/>
          <p:nvPr/>
        </p:nvCxnSpPr>
        <p:spPr>
          <a:xfrm>
            <a:off x="640420" y="3113590"/>
            <a:ext cx="0" cy="2745129"/>
          </a:xfrm>
          <a:prstGeom prst="straightConnector1">
            <a:avLst/>
          </a:prstGeom>
          <a:noFill/>
          <a:ln cap="flat" cmpd="sng" w="28575">
            <a:solidFill>
              <a:schemeClr val="accent1"/>
            </a:solidFill>
            <a:prstDash val="solid"/>
            <a:round/>
            <a:headEnd len="sm" w="sm" type="none"/>
            <a:tailEnd len="sm" w="sm" type="none"/>
          </a:ln>
        </p:spPr>
      </p:cxnSp>
      <p:pic>
        <p:nvPicPr>
          <p:cNvPr id="44" name="Google Shape;44;p10"/>
          <p:cNvPicPr preferRelativeResize="0"/>
          <p:nvPr/>
        </p:nvPicPr>
        <p:blipFill rotWithShape="1">
          <a:blip r:embed="rId3">
            <a:alphaModFix/>
          </a:blip>
          <a:srcRect b="0" l="0" r="0" t="0"/>
          <a:stretch/>
        </p:blipFill>
        <p:spPr>
          <a:xfrm>
            <a:off x="640420" y="354959"/>
            <a:ext cx="3751620" cy="864248"/>
          </a:xfrm>
          <a:prstGeom prst="rect">
            <a:avLst/>
          </a:prstGeom>
          <a:noFill/>
          <a:ln>
            <a:noFill/>
          </a:ln>
        </p:spPr>
      </p:pic>
    </p:spTree>
  </p:cSld>
  <p:clrMapOvr>
    <a:masterClrMapping/>
  </p:clrMapOvr>
  <p:transition spd="slow" p14:dur="2500">
    <p:checker dir="ver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45" name="Shape 45"/>
        <p:cNvGrpSpPr/>
        <p:nvPr/>
      </p:nvGrpSpPr>
      <p:grpSpPr>
        <a:xfrm>
          <a:off x="0" y="0"/>
          <a:ext cx="0" cy="0"/>
          <a:chOff x="0" y="0"/>
          <a:chExt cx="0" cy="0"/>
        </a:xfrm>
      </p:grpSpPr>
      <p:sp>
        <p:nvSpPr>
          <p:cNvPr id="46" name="Google Shape;46;p11"/>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 type="body"/>
          </p:nvPr>
        </p:nvSpPr>
        <p:spPr>
          <a:xfrm>
            <a:off x="404447" y="1101436"/>
            <a:ext cx="5615353" cy="507552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11"/>
          <p:cNvSpPr txBox="1"/>
          <p:nvPr>
            <p:ph idx="2" type="body"/>
          </p:nvPr>
        </p:nvSpPr>
        <p:spPr>
          <a:xfrm>
            <a:off x="6172202" y="1101436"/>
            <a:ext cx="5583112" cy="507552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11"/>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0" name="Shape 50"/>
        <p:cNvGrpSpPr/>
        <p:nvPr/>
      </p:nvGrpSpPr>
      <p:grpSpPr>
        <a:xfrm>
          <a:off x="0" y="0"/>
          <a:ext cx="0" cy="0"/>
          <a:chOff x="0" y="0"/>
          <a:chExt cx="0" cy="0"/>
        </a:xfrm>
      </p:grpSpPr>
      <p:sp>
        <p:nvSpPr>
          <p:cNvPr id="51" name="Google Shape;51;p12"/>
          <p:cNvSpPr txBox="1"/>
          <p:nvPr>
            <p:ph type="title"/>
          </p:nvPr>
        </p:nvSpPr>
        <p:spPr>
          <a:xfrm>
            <a:off x="374073" y="0"/>
            <a:ext cx="11523517" cy="9850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 type="body"/>
          </p:nvPr>
        </p:nvSpPr>
        <p:spPr>
          <a:xfrm>
            <a:off x="374073" y="1023131"/>
            <a:ext cx="5623503" cy="103707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SzPts val="2400"/>
              <a:buNone/>
              <a:defRPr b="1" sz="2400">
                <a:solidFill>
                  <a:schemeClr val="accent3"/>
                </a:solidFill>
                <a:latin typeface="Open Sans"/>
                <a:ea typeface="Open Sans"/>
                <a:cs typeface="Open Sans"/>
                <a:sym typeface="Open Sans"/>
              </a:defRPr>
            </a:lvl1pPr>
            <a:lvl2pPr indent="-228600" lvl="1" marL="914400" algn="l">
              <a:lnSpc>
                <a:spcPct val="90000"/>
              </a:lnSpc>
              <a:spcBef>
                <a:spcPts val="375"/>
              </a:spcBef>
              <a:spcAft>
                <a:spcPts val="0"/>
              </a:spcAft>
              <a:buSzPts val="1500"/>
              <a:buNone/>
              <a:defRPr b="1" sz="1500"/>
            </a:lvl2pPr>
            <a:lvl3pPr indent="-228600" lvl="2" marL="1371600" algn="l">
              <a:lnSpc>
                <a:spcPct val="90000"/>
              </a:lnSpc>
              <a:spcBef>
                <a:spcPts val="375"/>
              </a:spcBef>
              <a:spcAft>
                <a:spcPts val="0"/>
              </a:spcAft>
              <a:buSzPts val="1350"/>
              <a:buNone/>
              <a:defRPr b="1" sz="1350"/>
            </a:lvl3pPr>
            <a:lvl4pPr indent="-228600" lvl="3" marL="1828800" algn="l">
              <a:lnSpc>
                <a:spcPct val="90000"/>
              </a:lnSpc>
              <a:spcBef>
                <a:spcPts val="375"/>
              </a:spcBef>
              <a:spcAft>
                <a:spcPts val="0"/>
              </a:spcAft>
              <a:buSzPts val="1200"/>
              <a:buNone/>
              <a:defRPr b="1" sz="1200"/>
            </a:lvl4pPr>
            <a:lvl5pPr indent="-228600" lvl="4" marL="2286000" algn="l">
              <a:lnSpc>
                <a:spcPct val="9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12"/>
          <p:cNvSpPr txBox="1"/>
          <p:nvPr>
            <p:ph idx="2" type="body"/>
          </p:nvPr>
        </p:nvSpPr>
        <p:spPr>
          <a:xfrm>
            <a:off x="374074" y="2060205"/>
            <a:ext cx="5623503" cy="40989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12"/>
          <p:cNvSpPr txBox="1"/>
          <p:nvPr>
            <p:ph idx="3" type="body"/>
          </p:nvPr>
        </p:nvSpPr>
        <p:spPr>
          <a:xfrm>
            <a:off x="6194428" y="986766"/>
            <a:ext cx="5703161" cy="103707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SzPts val="2400"/>
              <a:buNone/>
              <a:defRPr b="1" sz="2400">
                <a:solidFill>
                  <a:schemeClr val="accent3"/>
                </a:solidFill>
                <a:latin typeface="Open Sans"/>
                <a:ea typeface="Open Sans"/>
                <a:cs typeface="Open Sans"/>
                <a:sym typeface="Open Sans"/>
              </a:defRPr>
            </a:lvl1pPr>
            <a:lvl2pPr indent="-228600" lvl="1" marL="914400" algn="l">
              <a:lnSpc>
                <a:spcPct val="90000"/>
              </a:lnSpc>
              <a:spcBef>
                <a:spcPts val="375"/>
              </a:spcBef>
              <a:spcAft>
                <a:spcPts val="0"/>
              </a:spcAft>
              <a:buSzPts val="1500"/>
              <a:buNone/>
              <a:defRPr b="1" sz="1500"/>
            </a:lvl2pPr>
            <a:lvl3pPr indent="-228600" lvl="2" marL="1371600" algn="l">
              <a:lnSpc>
                <a:spcPct val="90000"/>
              </a:lnSpc>
              <a:spcBef>
                <a:spcPts val="375"/>
              </a:spcBef>
              <a:spcAft>
                <a:spcPts val="0"/>
              </a:spcAft>
              <a:buSzPts val="1350"/>
              <a:buNone/>
              <a:defRPr b="1" sz="1350"/>
            </a:lvl3pPr>
            <a:lvl4pPr indent="-228600" lvl="3" marL="1828800" algn="l">
              <a:lnSpc>
                <a:spcPct val="90000"/>
              </a:lnSpc>
              <a:spcBef>
                <a:spcPts val="375"/>
              </a:spcBef>
              <a:spcAft>
                <a:spcPts val="0"/>
              </a:spcAft>
              <a:buSzPts val="1200"/>
              <a:buNone/>
              <a:defRPr b="1" sz="1200"/>
            </a:lvl4pPr>
            <a:lvl5pPr indent="-228600" lvl="4" marL="2286000" algn="l">
              <a:lnSpc>
                <a:spcPct val="9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12"/>
          <p:cNvSpPr txBox="1"/>
          <p:nvPr>
            <p:ph idx="4" type="body"/>
          </p:nvPr>
        </p:nvSpPr>
        <p:spPr>
          <a:xfrm>
            <a:off x="6194427" y="2060206"/>
            <a:ext cx="5703162" cy="409892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12"/>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cxnSp>
        <p:nvCxnSpPr>
          <p:cNvPr id="57" name="Google Shape;57;p12"/>
          <p:cNvCxnSpPr/>
          <p:nvPr/>
        </p:nvCxnSpPr>
        <p:spPr>
          <a:xfrm>
            <a:off x="374073" y="1023131"/>
            <a:ext cx="0" cy="1037074"/>
          </a:xfrm>
          <a:prstGeom prst="straightConnector1">
            <a:avLst/>
          </a:prstGeom>
          <a:noFill/>
          <a:ln cap="flat" cmpd="sng" w="28575">
            <a:solidFill>
              <a:schemeClr val="accent2"/>
            </a:solidFill>
            <a:prstDash val="solid"/>
            <a:round/>
            <a:headEnd len="sm" w="sm" type="none"/>
            <a:tailEnd len="sm" w="sm" type="none"/>
          </a:ln>
        </p:spPr>
      </p:cxnSp>
      <p:cxnSp>
        <p:nvCxnSpPr>
          <p:cNvPr id="58" name="Google Shape;58;p12"/>
          <p:cNvCxnSpPr/>
          <p:nvPr/>
        </p:nvCxnSpPr>
        <p:spPr>
          <a:xfrm flipH="1" rot="10800000">
            <a:off x="358831" y="2060205"/>
            <a:ext cx="1297710" cy="1"/>
          </a:xfrm>
          <a:prstGeom prst="straightConnector1">
            <a:avLst/>
          </a:prstGeom>
          <a:noFill/>
          <a:ln cap="flat" cmpd="sng" w="28575">
            <a:solidFill>
              <a:schemeClr val="accent2"/>
            </a:solidFill>
            <a:prstDash val="solid"/>
            <a:round/>
            <a:headEnd len="sm" w="sm" type="none"/>
            <a:tailEnd len="sm" w="sm" type="none"/>
          </a:ln>
        </p:spPr>
      </p:cxnSp>
      <p:cxnSp>
        <p:nvCxnSpPr>
          <p:cNvPr id="59" name="Google Shape;59;p12"/>
          <p:cNvCxnSpPr/>
          <p:nvPr/>
        </p:nvCxnSpPr>
        <p:spPr>
          <a:xfrm>
            <a:off x="6194426" y="1013313"/>
            <a:ext cx="0" cy="1046892"/>
          </a:xfrm>
          <a:prstGeom prst="straightConnector1">
            <a:avLst/>
          </a:prstGeom>
          <a:noFill/>
          <a:ln cap="flat" cmpd="sng" w="28575">
            <a:solidFill>
              <a:schemeClr val="accent2"/>
            </a:solidFill>
            <a:prstDash val="solid"/>
            <a:round/>
            <a:headEnd len="sm" w="sm" type="none"/>
            <a:tailEnd len="sm" w="sm" type="none"/>
          </a:ln>
        </p:spPr>
      </p:cxnSp>
      <p:cxnSp>
        <p:nvCxnSpPr>
          <p:cNvPr id="60" name="Google Shape;60;p12"/>
          <p:cNvCxnSpPr/>
          <p:nvPr/>
        </p:nvCxnSpPr>
        <p:spPr>
          <a:xfrm flipH="1" rot="10800000">
            <a:off x="6179821" y="2048713"/>
            <a:ext cx="1297710" cy="1"/>
          </a:xfrm>
          <a:prstGeom prst="straightConnector1">
            <a:avLst/>
          </a:prstGeom>
          <a:noFill/>
          <a:ln cap="flat" cmpd="sng" w="28575">
            <a:solidFill>
              <a:schemeClr val="accent2"/>
            </a:solidFill>
            <a:prstDash val="solid"/>
            <a:round/>
            <a:headEnd len="sm" w="sm" type="none"/>
            <a:tailEnd len="sm" w="sm" type="none"/>
          </a:ln>
        </p:spPr>
      </p:cxnSp>
      <p:cxnSp>
        <p:nvCxnSpPr>
          <p:cNvPr id="61" name="Google Shape;61;p12"/>
          <p:cNvCxnSpPr/>
          <p:nvPr/>
        </p:nvCxnSpPr>
        <p:spPr>
          <a:xfrm>
            <a:off x="358831" y="1027049"/>
            <a:ext cx="3876792" cy="0"/>
          </a:xfrm>
          <a:prstGeom prst="straightConnector1">
            <a:avLst/>
          </a:prstGeom>
          <a:noFill/>
          <a:ln cap="flat" cmpd="sng" w="28575">
            <a:solidFill>
              <a:schemeClr val="accent2"/>
            </a:solidFill>
            <a:prstDash val="solid"/>
            <a:round/>
            <a:headEnd len="sm" w="sm" type="none"/>
            <a:tailEnd len="sm" w="sm" type="none"/>
          </a:ln>
        </p:spPr>
      </p:cxnSp>
      <p:cxnSp>
        <p:nvCxnSpPr>
          <p:cNvPr id="62" name="Google Shape;62;p12"/>
          <p:cNvCxnSpPr/>
          <p:nvPr/>
        </p:nvCxnSpPr>
        <p:spPr>
          <a:xfrm>
            <a:off x="6179821" y="997494"/>
            <a:ext cx="3920489" cy="4327"/>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transition spd="slow" p14:dur="2500">
    <p:checker dir="ver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дзаголовок и Сравнение">
  <p:cSld name="Подзаголовок и Сравнение">
    <p:spTree>
      <p:nvGrpSpPr>
        <p:cNvPr id="63" name="Shape 63"/>
        <p:cNvGrpSpPr/>
        <p:nvPr/>
      </p:nvGrpSpPr>
      <p:grpSpPr>
        <a:xfrm>
          <a:off x="0" y="0"/>
          <a:ext cx="0" cy="0"/>
          <a:chOff x="0" y="0"/>
          <a:chExt cx="0" cy="0"/>
        </a:xfrm>
      </p:grpSpPr>
      <p:sp>
        <p:nvSpPr>
          <p:cNvPr id="64" name="Google Shape;64;p13"/>
          <p:cNvSpPr txBox="1"/>
          <p:nvPr>
            <p:ph type="title"/>
          </p:nvPr>
        </p:nvSpPr>
        <p:spPr>
          <a:xfrm>
            <a:off x="374073" y="0"/>
            <a:ext cx="11523517" cy="6683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600"/>
              <a:buFont typeface="Open Sans"/>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3"/>
          <p:cNvSpPr txBox="1"/>
          <p:nvPr>
            <p:ph idx="1" type="body"/>
          </p:nvPr>
        </p:nvSpPr>
        <p:spPr>
          <a:xfrm>
            <a:off x="374073" y="668337"/>
            <a:ext cx="11523516" cy="44926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SzPts val="2400"/>
              <a:buNone/>
              <a:defRPr b="1" sz="2400">
                <a:solidFill>
                  <a:schemeClr val="accent3"/>
                </a:solidFill>
                <a:latin typeface="Open Sans"/>
                <a:ea typeface="Open Sans"/>
                <a:cs typeface="Open Sans"/>
                <a:sym typeface="Open Sans"/>
              </a:defRPr>
            </a:lvl1pPr>
            <a:lvl2pPr indent="-228600" lvl="1" marL="914400" algn="l">
              <a:lnSpc>
                <a:spcPct val="90000"/>
              </a:lnSpc>
              <a:spcBef>
                <a:spcPts val="375"/>
              </a:spcBef>
              <a:spcAft>
                <a:spcPts val="0"/>
              </a:spcAft>
              <a:buSzPts val="1500"/>
              <a:buNone/>
              <a:defRPr b="1" sz="1500"/>
            </a:lvl2pPr>
            <a:lvl3pPr indent="-228600" lvl="2" marL="1371600" algn="l">
              <a:lnSpc>
                <a:spcPct val="90000"/>
              </a:lnSpc>
              <a:spcBef>
                <a:spcPts val="375"/>
              </a:spcBef>
              <a:spcAft>
                <a:spcPts val="0"/>
              </a:spcAft>
              <a:buSzPts val="1350"/>
              <a:buNone/>
              <a:defRPr b="1" sz="1350"/>
            </a:lvl3pPr>
            <a:lvl4pPr indent="-228600" lvl="3" marL="1828800" algn="l">
              <a:lnSpc>
                <a:spcPct val="90000"/>
              </a:lnSpc>
              <a:spcBef>
                <a:spcPts val="375"/>
              </a:spcBef>
              <a:spcAft>
                <a:spcPts val="0"/>
              </a:spcAft>
              <a:buSzPts val="1200"/>
              <a:buNone/>
              <a:defRPr b="1" sz="1200"/>
            </a:lvl4pPr>
            <a:lvl5pPr indent="-228600" lvl="4" marL="2286000" algn="l">
              <a:lnSpc>
                <a:spcPct val="9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6" name="Google Shape;66;p13"/>
          <p:cNvSpPr txBox="1"/>
          <p:nvPr>
            <p:ph idx="2" type="body"/>
          </p:nvPr>
        </p:nvSpPr>
        <p:spPr>
          <a:xfrm>
            <a:off x="374073" y="1283856"/>
            <a:ext cx="5703162" cy="490580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 name="Google Shape;67;p13"/>
          <p:cNvSpPr txBox="1"/>
          <p:nvPr>
            <p:ph idx="3" type="body"/>
          </p:nvPr>
        </p:nvSpPr>
        <p:spPr>
          <a:xfrm>
            <a:off x="6194426" y="1283856"/>
            <a:ext cx="5703162" cy="490580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a:latin typeface="Open Sans"/>
                <a:ea typeface="Open Sans"/>
                <a:cs typeface="Open Sans"/>
                <a:sym typeface="Open Sans"/>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p13"/>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transition spd="slow" p14:dur="2500">
    <p:checker dir="vert"/>
  </p:transition>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3600"/>
              <a:buFont typeface="Open Sans"/>
              <a:buNone/>
              <a:defRPr b="0" i="0" sz="3600" u="none" cap="none" strike="noStrike">
                <a:solidFill>
                  <a:schemeClr val="accen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
          <p:cNvSpPr txBox="1"/>
          <p:nvPr>
            <p:ph idx="1" type="body"/>
          </p:nvPr>
        </p:nvSpPr>
        <p:spPr>
          <a:xfrm>
            <a:off x="404447" y="1081454"/>
            <a:ext cx="11350868" cy="509550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750"/>
              </a:spcBef>
              <a:spcAft>
                <a:spcPts val="0"/>
              </a:spcAft>
              <a:buClr>
                <a:schemeClr val="accent1"/>
              </a:buClr>
              <a:buSzPts val="2400"/>
              <a:buFont typeface="Noto Sans Symbols"/>
              <a:buChar char="▪"/>
              <a:defRPr b="0" i="0" sz="2400" u="none" cap="none" strike="noStrike">
                <a:solidFill>
                  <a:srgbClr val="262626"/>
                </a:solidFill>
                <a:latin typeface="Open Sans"/>
                <a:ea typeface="Open Sans"/>
                <a:cs typeface="Open Sans"/>
                <a:sym typeface="Open Sans"/>
              </a:defRPr>
            </a:lvl1pPr>
            <a:lvl2pPr indent="-355600" lvl="1" marL="914400" marR="0" rtl="0" algn="l">
              <a:lnSpc>
                <a:spcPct val="90000"/>
              </a:lnSpc>
              <a:spcBef>
                <a:spcPts val="375"/>
              </a:spcBef>
              <a:spcAft>
                <a:spcPts val="0"/>
              </a:spcAft>
              <a:buClr>
                <a:schemeClr val="accent1"/>
              </a:buClr>
              <a:buSzPts val="2000"/>
              <a:buFont typeface="Noto Sans Symbols"/>
              <a:buChar char="▪"/>
              <a:defRPr b="0" i="0" sz="2000" u="none" cap="none" strike="noStrike">
                <a:solidFill>
                  <a:srgbClr val="262626"/>
                </a:solidFill>
                <a:latin typeface="Open Sans"/>
                <a:ea typeface="Open Sans"/>
                <a:cs typeface="Open Sans"/>
                <a:sym typeface="Open Sans"/>
              </a:defRPr>
            </a:lvl2pPr>
            <a:lvl3pPr indent="-330200" lvl="2" marL="1371600" marR="0" rtl="0" algn="l">
              <a:lnSpc>
                <a:spcPct val="90000"/>
              </a:lnSpc>
              <a:spcBef>
                <a:spcPts val="375"/>
              </a:spcBef>
              <a:spcAft>
                <a:spcPts val="0"/>
              </a:spcAft>
              <a:buClr>
                <a:schemeClr val="accent1"/>
              </a:buClr>
              <a:buSzPts val="1600"/>
              <a:buFont typeface="Noto Sans Symbols"/>
              <a:buChar char="▪"/>
              <a:defRPr b="0" i="0" sz="1600" u="none" cap="none" strike="noStrike">
                <a:solidFill>
                  <a:srgbClr val="262626"/>
                </a:solidFill>
                <a:latin typeface="Open Sans"/>
                <a:ea typeface="Open Sans"/>
                <a:cs typeface="Open Sans"/>
                <a:sym typeface="Open Sans"/>
              </a:defRPr>
            </a:lvl3pPr>
            <a:lvl4pPr indent="-317500" lvl="3" marL="18288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4pPr>
            <a:lvl5pPr indent="-317500" lvl="4" marL="22860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8" name="Google Shape;8;p4"/>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ru-RU"/>
              <a:t>‹#›</a:t>
            </a:fld>
            <a:endParaRPr/>
          </a:p>
        </p:txBody>
      </p:sp>
      <p:pic>
        <p:nvPicPr>
          <p:cNvPr id="9" name="Google Shape;9;p4"/>
          <p:cNvPicPr preferRelativeResize="0"/>
          <p:nvPr/>
        </p:nvPicPr>
        <p:blipFill rotWithShape="1">
          <a:blip r:embed="rId1">
            <a:alphaModFix/>
          </a:blip>
          <a:srcRect b="0" l="0" r="0" t="0"/>
          <a:stretch/>
        </p:blipFill>
        <p:spPr>
          <a:xfrm>
            <a:off x="9582399" y="6278717"/>
            <a:ext cx="1941314" cy="4472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spd="slow" p14:dur="2500">
    <p:checker dir="vert"/>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mailto:edu@bmstu.ru"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docs.google.com/document/d/1N3VSQrJZci3hHdy0UuHQStE9rN8yPlZj0l7DJJmdgPw/edit#heading=h.3ls649jhql1u" TargetMode="External"/><Relationship Id="rId10" Type="http://schemas.openxmlformats.org/officeDocument/2006/relationships/hyperlink" Target="https://docs.google.com/document/d/1N3VSQrJZci3hHdy0UuHQStE9rN8yPlZj0l7DJJmdgPw/edit#heading=h.e10ici55icm5" TargetMode="External"/><Relationship Id="rId13" Type="http://schemas.openxmlformats.org/officeDocument/2006/relationships/hyperlink" Target="https://docs.google.com/document/d/1N3VSQrJZci3hHdy0UuHQStE9rN8yPlZj0l7DJJmdgPw/edit#heading=h.vah92avgc1hj" TargetMode="External"/><Relationship Id="rId12" Type="http://schemas.openxmlformats.org/officeDocument/2006/relationships/hyperlink" Target="https://docs.google.com/document/d/1N3VSQrJZci3hHdy0UuHQStE9rN8yPlZj0l7DJJmdgPw/edit#heading=h.3ls649jhql1u"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document/d/1N3VSQrJZci3hHdy0UuHQStE9rN8yPlZj0l7DJJmdgPw/edit#heading=h.xl9f2npgkivk" TargetMode="External"/><Relationship Id="rId4" Type="http://schemas.openxmlformats.org/officeDocument/2006/relationships/hyperlink" Target="https://docs.google.com/document/d/1N3VSQrJZci3hHdy0UuHQStE9rN8yPlZj0l7DJJmdgPw/edit#heading=h.y4evnvwm3z6q" TargetMode="External"/><Relationship Id="rId9" Type="http://schemas.openxmlformats.org/officeDocument/2006/relationships/hyperlink" Target="https://docs.google.com/document/d/1N3VSQrJZci3hHdy0UuHQStE9rN8yPlZj0l7DJJmdgPw/edit#heading=h.x3yvmdurwxkd" TargetMode="External"/><Relationship Id="rId5" Type="http://schemas.openxmlformats.org/officeDocument/2006/relationships/hyperlink" Target="https://docs.google.com/document/d/1N3VSQrJZci3hHdy0UuHQStE9rN8yPlZj0l7DJJmdgPw/edit#heading=h.67blcgvuu0c8" TargetMode="External"/><Relationship Id="rId6" Type="http://schemas.openxmlformats.org/officeDocument/2006/relationships/hyperlink" Target="https://docs.google.com/document/d/1N3VSQrJZci3hHdy0UuHQStE9rN8yPlZj0l7DJJmdgPw/edit#heading=h.y8exvm1bfsy1" TargetMode="External"/><Relationship Id="rId7" Type="http://schemas.openxmlformats.org/officeDocument/2006/relationships/hyperlink" Target="https://docs.google.com/document/d/1N3VSQrJZci3hHdy0UuHQStE9rN8yPlZj0l7DJJmdgPw/edit#heading=h.eygcro1ei8qh" TargetMode="External"/><Relationship Id="rId8" Type="http://schemas.openxmlformats.org/officeDocument/2006/relationships/hyperlink" Target="https://docs.google.com/document/d/1N3VSQrJZci3hHdy0UuHQStE9rN8yPlZj0l7DJJmdgPw/edit#heading=h.eygcro1ei8q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
          <p:cNvSpPr txBox="1"/>
          <p:nvPr>
            <p:ph type="ctrTitle"/>
          </p:nvPr>
        </p:nvSpPr>
        <p:spPr>
          <a:xfrm>
            <a:off x="1078275" y="960125"/>
            <a:ext cx="9119100" cy="3403800"/>
          </a:xfrm>
          <a:prstGeom prst="rect">
            <a:avLst/>
          </a:prstGeom>
          <a:noFill/>
          <a:ln>
            <a:noFill/>
          </a:ln>
        </p:spPr>
        <p:txBody>
          <a:bodyPr anchorCtr="0" anchor="b"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ru-RU" sz="2000">
                <a:solidFill>
                  <a:schemeClr val="lt2"/>
                </a:solidFill>
                <a:latin typeface="Times New Roman"/>
                <a:ea typeface="Times New Roman"/>
                <a:cs typeface="Times New Roman"/>
                <a:sym typeface="Times New Roman"/>
              </a:rPr>
              <a:t>ВЫПУСКНАЯ КВАЛИФИКАЦИОННАЯ РАБОТА</a:t>
            </a:r>
            <a:endParaRPr sz="20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ru-RU" sz="2000">
                <a:solidFill>
                  <a:schemeClr val="lt2"/>
                </a:solidFill>
                <a:latin typeface="Times New Roman"/>
                <a:ea typeface="Times New Roman"/>
                <a:cs typeface="Times New Roman"/>
                <a:sym typeface="Times New Roman"/>
              </a:rPr>
              <a:t>по курсу</a:t>
            </a:r>
            <a:endParaRPr sz="20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ru-RU" sz="2000">
                <a:solidFill>
                  <a:schemeClr val="lt2"/>
                </a:solidFill>
                <a:latin typeface="Times New Roman"/>
                <a:ea typeface="Times New Roman"/>
                <a:cs typeface="Times New Roman"/>
                <a:sym typeface="Times New Roman"/>
              </a:rPr>
              <a:t>«Data Science»</a:t>
            </a:r>
            <a:endParaRPr sz="2000">
              <a:solidFill>
                <a:schemeClr val="lt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ru-RU" sz="2000">
                <a:solidFill>
                  <a:schemeClr val="lt2"/>
                </a:solidFill>
                <a:latin typeface="Times New Roman"/>
                <a:ea typeface="Times New Roman"/>
                <a:cs typeface="Times New Roman"/>
                <a:sym typeface="Times New Roman"/>
              </a:rPr>
              <a:t>Тема: «Прогнозирование конечных свойств новых материалов </a:t>
            </a:r>
            <a:endParaRPr sz="20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ru-RU" sz="2000">
                <a:solidFill>
                  <a:schemeClr val="lt2"/>
                </a:solidFill>
                <a:latin typeface="Times New Roman"/>
                <a:ea typeface="Times New Roman"/>
                <a:cs typeface="Times New Roman"/>
                <a:sym typeface="Times New Roman"/>
              </a:rPr>
              <a:t>(композиционных материалов)»</a:t>
            </a:r>
            <a:endParaRPr sz="20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sz="14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sz="1400">
              <a:solidFill>
                <a:schemeClr val="lt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sz="1400">
              <a:solidFill>
                <a:schemeClr val="lt2"/>
              </a:solidFill>
              <a:latin typeface="Times New Roman"/>
              <a:ea typeface="Times New Roman"/>
              <a:cs typeface="Times New Roman"/>
              <a:sym typeface="Times New Roman"/>
            </a:endParaRPr>
          </a:p>
        </p:txBody>
      </p:sp>
      <p:sp>
        <p:nvSpPr>
          <p:cNvPr id="113" name="Google Shape;113;p1"/>
          <p:cNvSpPr txBox="1"/>
          <p:nvPr>
            <p:ph idx="1" type="subTitle"/>
          </p:nvPr>
        </p:nvSpPr>
        <p:spPr>
          <a:xfrm>
            <a:off x="1078324" y="4363657"/>
            <a:ext cx="9119100" cy="96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t/>
            </a:r>
            <a:endParaRPr sz="2000">
              <a:latin typeface="Times New Roman"/>
              <a:ea typeface="Times New Roman"/>
              <a:cs typeface="Times New Roman"/>
              <a:sym typeface="Times New Roman"/>
            </a:endParaRPr>
          </a:p>
          <a:p>
            <a:pPr indent="0" lvl="0" marL="0" rtl="0" algn="l">
              <a:lnSpc>
                <a:spcPct val="90000"/>
              </a:lnSpc>
              <a:spcBef>
                <a:spcPts val="0"/>
              </a:spcBef>
              <a:spcAft>
                <a:spcPts val="0"/>
              </a:spcAft>
              <a:buSzPts val="2800"/>
              <a:buNone/>
            </a:pPr>
            <a:r>
              <a:rPr lang="ru-RU" sz="2000">
                <a:latin typeface="Times New Roman"/>
                <a:ea typeface="Times New Roman"/>
                <a:cs typeface="Times New Roman"/>
                <a:sym typeface="Times New Roman"/>
              </a:rPr>
              <a:t>Слушатель:  </a:t>
            </a:r>
            <a:r>
              <a:rPr lang="ru-RU" sz="2000">
                <a:latin typeface="Times New Roman"/>
                <a:ea typeface="Times New Roman"/>
                <a:cs typeface="Times New Roman"/>
                <a:sym typeface="Times New Roman"/>
              </a:rPr>
              <a:t>Москалева Юлия </a:t>
            </a:r>
            <a:r>
              <a:rPr lang="ru-RU" sz="2000">
                <a:latin typeface="Times New Roman"/>
                <a:ea typeface="Times New Roman"/>
                <a:cs typeface="Times New Roman"/>
                <a:sym typeface="Times New Roman"/>
              </a:rPr>
              <a:t>Михайловна</a:t>
            </a:r>
            <a:endParaRPr sz="2000">
              <a:latin typeface="Times New Roman"/>
              <a:ea typeface="Times New Roman"/>
              <a:cs typeface="Times New Roman"/>
              <a:sym typeface="Times New Roman"/>
            </a:endParaRPr>
          </a:p>
        </p:txBody>
      </p:sp>
    </p:spTree>
  </p:cSld>
  <p:clrMapOvr>
    <a:masterClrMapping/>
  </p:clrMapOvr>
  <p:transition spd="slow" p14:dur="2500">
    <p:checker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c068c5b3f0_0_20"/>
          <p:cNvSpPr txBox="1"/>
          <p:nvPr>
            <p:ph type="title"/>
          </p:nvPr>
        </p:nvSpPr>
        <p:spPr>
          <a:xfrm>
            <a:off x="500472" y="186919"/>
            <a:ext cx="11350800" cy="8262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None/>
            </a:pPr>
            <a:r>
              <a:rPr b="1" lang="ru-RU" sz="2400"/>
              <a:t>                  </a:t>
            </a:r>
            <a:r>
              <a:rPr b="1" lang="ru-RU" sz="2400"/>
              <a:t>Нейросеть №1  для соотношения «матрица – наполнитель». </a:t>
            </a:r>
            <a:endParaRPr b="1" sz="2400"/>
          </a:p>
          <a:p>
            <a:pPr indent="0" lvl="0" marL="0" rtl="0" algn="l">
              <a:lnSpc>
                <a:spcPct val="115000"/>
              </a:lnSpc>
              <a:spcBef>
                <a:spcPts val="0"/>
              </a:spcBef>
              <a:spcAft>
                <a:spcPts val="0"/>
              </a:spcAft>
              <a:buClr>
                <a:schemeClr val="dk1"/>
              </a:buClr>
              <a:buSzPct val="45833"/>
              <a:buFont typeface="Arial"/>
              <a:buNone/>
            </a:pPr>
            <a:r>
              <a:rPr b="1" lang="ru-RU" sz="2400"/>
              <a:t>                  Визуализация                   </a:t>
            </a:r>
            <a:endParaRPr sz="2400"/>
          </a:p>
        </p:txBody>
      </p:sp>
      <p:sp>
        <p:nvSpPr>
          <p:cNvPr id="189" name="Google Shape;189;g1c068c5b3f0_0_20"/>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 = Sequential</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64</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input_dim=X.shape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'tanh'</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64</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'tanh'</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32</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'sigmoid'</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model.summary</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dfmodel = model.</a:t>
            </a:r>
            <a:r>
              <a:rPr lang="ru-RU" sz="1400">
                <a:solidFill>
                  <a:srgbClr val="DCDCAA"/>
                </a:solidFill>
                <a:highlight>
                  <a:schemeClr val="dk1"/>
                </a:highlight>
                <a:latin typeface="Courier New"/>
                <a:ea typeface="Courier New"/>
                <a:cs typeface="Courier New"/>
                <a:sym typeface="Courier New"/>
              </a:rPr>
              <a:t>compile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optimizer=</a:t>
            </a:r>
            <a:r>
              <a:rPr lang="ru-RU" sz="1400">
                <a:solidFill>
                  <a:srgbClr val="CE9178"/>
                </a:solidFill>
                <a:highlight>
                  <a:schemeClr val="dk1"/>
                </a:highlight>
                <a:latin typeface="Courier New"/>
                <a:ea typeface="Courier New"/>
                <a:cs typeface="Courier New"/>
                <a:sym typeface="Courier New"/>
              </a:rPr>
              <a:t>'adam'</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loss=</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metrics=</a:t>
            </a:r>
            <a:r>
              <a:rPr lang="ru-RU" sz="1400">
                <a:solidFill>
                  <a:srgbClr val="DCDCDC"/>
                </a:solidFill>
                <a:highlight>
                  <a:schemeClr val="dk1"/>
                </a:highlight>
                <a:latin typeface="Courier New"/>
                <a:ea typeface="Courier New"/>
                <a:cs typeface="Courier New"/>
                <a:sym typeface="Courier New"/>
              </a:rPr>
              <a:t>[</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history = model.fit</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X_train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y_train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validation_split=</a:t>
            </a:r>
            <a:r>
              <a:rPr lang="ru-RU" sz="1400">
                <a:solidFill>
                  <a:srgbClr val="B5CEA8"/>
                </a:solidFill>
                <a:highlight>
                  <a:schemeClr val="dk1"/>
                </a:highlight>
                <a:latin typeface="Courier New"/>
                <a:ea typeface="Courier New"/>
                <a:cs typeface="Courier New"/>
                <a:sym typeface="Courier New"/>
              </a:rPr>
              <a:t>0.2</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verbose=</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epochs=</a:t>
            </a:r>
            <a:r>
              <a:rPr lang="ru-RU" sz="1400">
                <a:solidFill>
                  <a:srgbClr val="B5CEA8"/>
                </a:solidFill>
                <a:highlight>
                  <a:schemeClr val="dk1"/>
                </a:highlight>
                <a:latin typeface="Courier New"/>
                <a:ea typeface="Courier New"/>
                <a:cs typeface="Courier New"/>
                <a:sym typeface="Courier New"/>
              </a:rPr>
              <a:t>10</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spcBef>
                <a:spcPts val="750"/>
              </a:spcBef>
              <a:spcAft>
                <a:spcPts val="0"/>
              </a:spcAft>
              <a:buNone/>
            </a:pPr>
            <a:r>
              <a:t/>
            </a:r>
            <a:endParaRPr/>
          </a:p>
        </p:txBody>
      </p:sp>
      <p:sp>
        <p:nvSpPr>
          <p:cNvPr id="190" name="Google Shape;190;g1c068c5b3f0_0_20"/>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91" name="Google Shape;191;g1c068c5b3f0_0_20"/>
          <p:cNvPicPr preferRelativeResize="0"/>
          <p:nvPr/>
        </p:nvPicPr>
        <p:blipFill>
          <a:blip r:embed="rId3">
            <a:alphaModFix/>
          </a:blip>
          <a:stretch>
            <a:fillRect/>
          </a:stretch>
        </p:blipFill>
        <p:spPr>
          <a:xfrm>
            <a:off x="5364500" y="3596500"/>
            <a:ext cx="6124575" cy="263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c068c5b3f0_0_34"/>
          <p:cNvSpPr txBox="1"/>
          <p:nvPr>
            <p:ph type="title"/>
          </p:nvPr>
        </p:nvSpPr>
        <p:spPr>
          <a:xfrm>
            <a:off x="281022" y="132069"/>
            <a:ext cx="11350800" cy="826200"/>
          </a:xfrm>
          <a:prstGeom prst="rect">
            <a:avLst/>
          </a:prstGeom>
        </p:spPr>
        <p:txBody>
          <a:bodyPr anchorCtr="0" anchor="ctr" bIns="45700" lIns="91425" spcFirstLastPara="1" rIns="91425" wrap="square" tIns="45700">
            <a:normAutofit fontScale="90000"/>
          </a:bodyPr>
          <a:lstStyle/>
          <a:p>
            <a:pPr indent="0" lvl="0" marL="457200" rtl="0" algn="l">
              <a:lnSpc>
                <a:spcPct val="115000"/>
              </a:lnSpc>
              <a:spcBef>
                <a:spcPts val="0"/>
              </a:spcBef>
              <a:spcAft>
                <a:spcPts val="0"/>
              </a:spcAft>
              <a:buNone/>
            </a:pPr>
            <a:r>
              <a:t/>
            </a:r>
            <a:endParaRPr b="1" sz="24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ru-RU" sz="2400"/>
              <a:t>           </a:t>
            </a:r>
            <a:r>
              <a:rPr b="1" lang="ru-RU" sz="2400"/>
              <a:t>Нейросеть №2  для соотношения «матрица – наполнитель».   </a:t>
            </a:r>
            <a:endParaRPr b="1" sz="2400"/>
          </a:p>
          <a:p>
            <a:pPr indent="0" lvl="0" marL="457200" rtl="0" algn="l">
              <a:lnSpc>
                <a:spcPct val="115000"/>
              </a:lnSpc>
              <a:spcBef>
                <a:spcPts val="0"/>
              </a:spcBef>
              <a:spcAft>
                <a:spcPts val="0"/>
              </a:spcAft>
              <a:buClr>
                <a:schemeClr val="dk1"/>
              </a:buClr>
              <a:buSzPct val="45833"/>
              <a:buFont typeface="Arial"/>
              <a:buNone/>
            </a:pPr>
            <a:r>
              <a:rPr b="1" lang="ru-RU" sz="2400"/>
              <a:t>           Визуализация</a:t>
            </a:r>
            <a:endParaRPr sz="2400"/>
          </a:p>
          <a:p>
            <a:pPr indent="0" lvl="0" marL="0" rtl="0" algn="l">
              <a:spcBef>
                <a:spcPts val="0"/>
              </a:spcBef>
              <a:spcAft>
                <a:spcPts val="0"/>
              </a:spcAft>
              <a:buNone/>
            </a:pPr>
            <a:r>
              <a:t/>
            </a:r>
            <a:endParaRPr/>
          </a:p>
        </p:txBody>
      </p:sp>
      <p:sp>
        <p:nvSpPr>
          <p:cNvPr id="197" name="Google Shape;197;g1c068c5b3f0_0_34"/>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 = Sequential</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16</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input_dim=X.shape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'elu'</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32</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'tanh'</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8</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'sigmoid'</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model.summary</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dfmodel = model.</a:t>
            </a:r>
            <a:r>
              <a:rPr lang="ru-RU" sz="1400">
                <a:solidFill>
                  <a:srgbClr val="DCDCAA"/>
                </a:solidFill>
                <a:highlight>
                  <a:schemeClr val="dk1"/>
                </a:highlight>
                <a:latin typeface="Courier New"/>
                <a:ea typeface="Courier New"/>
                <a:cs typeface="Courier New"/>
                <a:sym typeface="Courier New"/>
              </a:rPr>
              <a:t>compile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optimizer=</a:t>
            </a:r>
            <a:r>
              <a:rPr lang="ru-RU" sz="1400">
                <a:solidFill>
                  <a:srgbClr val="CE9178"/>
                </a:solidFill>
                <a:highlight>
                  <a:schemeClr val="dk1"/>
                </a:highlight>
                <a:latin typeface="Courier New"/>
                <a:ea typeface="Courier New"/>
                <a:cs typeface="Courier New"/>
                <a:sym typeface="Courier New"/>
              </a:rPr>
              <a:t>'adam'</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loss=</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metrics=</a:t>
            </a:r>
            <a:r>
              <a:rPr lang="ru-RU" sz="1400">
                <a:solidFill>
                  <a:srgbClr val="DCDCDC"/>
                </a:solidFill>
                <a:highlight>
                  <a:schemeClr val="dk1"/>
                </a:highlight>
                <a:latin typeface="Courier New"/>
                <a:ea typeface="Courier New"/>
                <a:cs typeface="Courier New"/>
                <a:sym typeface="Courier New"/>
              </a:rPr>
              <a:t>[</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history = model.fit</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X_train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y_train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validation_split=</a:t>
            </a:r>
            <a:r>
              <a:rPr lang="ru-RU" sz="1400">
                <a:solidFill>
                  <a:srgbClr val="B5CEA8"/>
                </a:solidFill>
                <a:highlight>
                  <a:schemeClr val="dk1"/>
                </a:highlight>
                <a:latin typeface="Courier New"/>
                <a:ea typeface="Courier New"/>
                <a:cs typeface="Courier New"/>
                <a:sym typeface="Courier New"/>
              </a:rPr>
              <a:t>0.2</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verbose=</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epochs=</a:t>
            </a:r>
            <a:r>
              <a:rPr lang="ru-RU" sz="1400">
                <a:solidFill>
                  <a:srgbClr val="B5CEA8"/>
                </a:solidFill>
                <a:highlight>
                  <a:schemeClr val="dk1"/>
                </a:highlight>
                <a:latin typeface="Courier New"/>
                <a:ea typeface="Courier New"/>
                <a:cs typeface="Courier New"/>
                <a:sym typeface="Courier New"/>
              </a:rPr>
              <a:t>10</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spcBef>
                <a:spcPts val="750"/>
              </a:spcBef>
              <a:spcAft>
                <a:spcPts val="0"/>
              </a:spcAft>
              <a:buNone/>
            </a:pPr>
            <a:r>
              <a:t/>
            </a:r>
            <a:endParaRPr/>
          </a:p>
        </p:txBody>
      </p:sp>
      <p:sp>
        <p:nvSpPr>
          <p:cNvPr id="198" name="Google Shape;198;g1c068c5b3f0_0_34"/>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99" name="Google Shape;199;g1c068c5b3f0_0_34"/>
          <p:cNvPicPr preferRelativeResize="0"/>
          <p:nvPr/>
        </p:nvPicPr>
        <p:blipFill>
          <a:blip r:embed="rId3">
            <a:alphaModFix/>
          </a:blip>
          <a:stretch>
            <a:fillRect/>
          </a:stretch>
        </p:blipFill>
        <p:spPr>
          <a:xfrm>
            <a:off x="5391925" y="3607300"/>
            <a:ext cx="6124575" cy="263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c068c5b3f0_0_40"/>
          <p:cNvSpPr txBox="1"/>
          <p:nvPr>
            <p:ph type="title"/>
          </p:nvPr>
        </p:nvSpPr>
        <p:spPr>
          <a:xfrm>
            <a:off x="404447" y="132069"/>
            <a:ext cx="11350800" cy="8262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None/>
            </a:pPr>
            <a:r>
              <a:rPr b="1" lang="ru-RU" sz="2400"/>
              <a:t>          </a:t>
            </a:r>
            <a:r>
              <a:rPr b="1" lang="ru-RU" sz="2400"/>
              <a:t>Нейросеть №3  для соотношения «матрица – наполнитель». </a:t>
            </a:r>
            <a:endParaRPr b="1" sz="2400"/>
          </a:p>
          <a:p>
            <a:pPr indent="0" lvl="0" marL="0" rtl="0" algn="l">
              <a:lnSpc>
                <a:spcPct val="115000"/>
              </a:lnSpc>
              <a:spcBef>
                <a:spcPts val="0"/>
              </a:spcBef>
              <a:spcAft>
                <a:spcPts val="0"/>
              </a:spcAft>
              <a:buClr>
                <a:schemeClr val="dk1"/>
              </a:buClr>
              <a:buSzPct val="45833"/>
              <a:buFont typeface="Arial"/>
              <a:buNone/>
            </a:pPr>
            <a:r>
              <a:rPr b="1" lang="ru-RU" sz="2400"/>
              <a:t>          Визуализация    </a:t>
            </a:r>
            <a:endParaRPr/>
          </a:p>
        </p:txBody>
      </p:sp>
      <p:sp>
        <p:nvSpPr>
          <p:cNvPr id="205" name="Google Shape;205;g1c068c5b3f0_0_40"/>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 = Sequential</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16</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input_dim=X.shape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'relu'</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32</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'tanh'</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8</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'sigmoid'</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model.summary</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dfmodel = model.</a:t>
            </a:r>
            <a:r>
              <a:rPr lang="ru-RU" sz="1400">
                <a:solidFill>
                  <a:srgbClr val="DCDCAA"/>
                </a:solidFill>
                <a:highlight>
                  <a:schemeClr val="dk1"/>
                </a:highlight>
                <a:latin typeface="Courier New"/>
                <a:ea typeface="Courier New"/>
                <a:cs typeface="Courier New"/>
                <a:sym typeface="Courier New"/>
              </a:rPr>
              <a:t>compile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optimizer=</a:t>
            </a:r>
            <a:r>
              <a:rPr lang="ru-RU" sz="1400">
                <a:solidFill>
                  <a:srgbClr val="CE9178"/>
                </a:solidFill>
                <a:highlight>
                  <a:schemeClr val="dk1"/>
                </a:highlight>
                <a:latin typeface="Courier New"/>
                <a:ea typeface="Courier New"/>
                <a:cs typeface="Courier New"/>
                <a:sym typeface="Courier New"/>
              </a:rPr>
              <a:t>'adam'</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loss=</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metrics=</a:t>
            </a:r>
            <a:r>
              <a:rPr lang="ru-RU" sz="1400">
                <a:solidFill>
                  <a:srgbClr val="DCDCDC"/>
                </a:solidFill>
                <a:highlight>
                  <a:schemeClr val="dk1"/>
                </a:highlight>
                <a:latin typeface="Courier New"/>
                <a:ea typeface="Courier New"/>
                <a:cs typeface="Courier New"/>
                <a:sym typeface="Courier New"/>
              </a:rPr>
              <a:t>[</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history = model.fit</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X_train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y_train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validation_split=</a:t>
            </a:r>
            <a:r>
              <a:rPr lang="ru-RU" sz="1400">
                <a:solidFill>
                  <a:srgbClr val="B5CEA8"/>
                </a:solidFill>
                <a:highlight>
                  <a:schemeClr val="dk1"/>
                </a:highlight>
                <a:latin typeface="Courier New"/>
                <a:ea typeface="Courier New"/>
                <a:cs typeface="Courier New"/>
                <a:sym typeface="Courier New"/>
              </a:rPr>
              <a:t>0.2</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verbose=</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epochs=</a:t>
            </a:r>
            <a:r>
              <a:rPr lang="ru-RU" sz="1400">
                <a:solidFill>
                  <a:srgbClr val="B5CEA8"/>
                </a:solidFill>
                <a:highlight>
                  <a:schemeClr val="dk1"/>
                </a:highlight>
                <a:latin typeface="Courier New"/>
                <a:ea typeface="Courier New"/>
                <a:cs typeface="Courier New"/>
                <a:sym typeface="Courier New"/>
              </a:rPr>
              <a:t>6</a:t>
            </a:r>
            <a:r>
              <a:rPr lang="ru-RU" sz="1400">
                <a:solidFill>
                  <a:srgbClr val="DCDCDC"/>
                </a:solidFill>
                <a:highlight>
                  <a:schemeClr val="dk1"/>
                </a:highlight>
                <a:latin typeface="Courier New"/>
                <a:ea typeface="Courier New"/>
                <a:cs typeface="Courier New"/>
                <a:sym typeface="Courier New"/>
              </a:rPr>
              <a:t>)</a:t>
            </a:r>
            <a:endParaRPr sz="1400">
              <a:solidFill>
                <a:srgbClr val="D4D4D4"/>
              </a:solidFill>
              <a:highlight>
                <a:schemeClr val="dk1"/>
              </a:highlight>
            </a:endParaRPr>
          </a:p>
        </p:txBody>
      </p:sp>
      <p:sp>
        <p:nvSpPr>
          <p:cNvPr id="206" name="Google Shape;206;g1c068c5b3f0_0_40"/>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207" name="Google Shape;207;g1c068c5b3f0_0_40"/>
          <p:cNvPicPr preferRelativeResize="0"/>
          <p:nvPr/>
        </p:nvPicPr>
        <p:blipFill>
          <a:blip r:embed="rId3">
            <a:alphaModFix/>
          </a:blip>
          <a:stretch>
            <a:fillRect/>
          </a:stretch>
        </p:blipFill>
        <p:spPr>
          <a:xfrm>
            <a:off x="5405625" y="3579875"/>
            <a:ext cx="6124575" cy="266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c068c5b3f0_0_50"/>
          <p:cNvSpPr txBox="1"/>
          <p:nvPr>
            <p:ph type="title"/>
          </p:nvPr>
        </p:nvSpPr>
        <p:spPr>
          <a:xfrm>
            <a:off x="404447" y="186919"/>
            <a:ext cx="11350800" cy="8262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Clr>
                <a:schemeClr val="dk1"/>
              </a:buClr>
              <a:buSzPct val="45833"/>
              <a:buFont typeface="Arial"/>
              <a:buNone/>
            </a:pPr>
            <a:r>
              <a:rPr b="1" lang="ru-RU" sz="2400"/>
              <a:t> 		  Нейросеть №4  для соотношения «матрица – наполнитель». </a:t>
            </a:r>
            <a:endParaRPr b="1" sz="2400"/>
          </a:p>
          <a:p>
            <a:pPr indent="0" lvl="0" marL="0" rtl="0" algn="l">
              <a:lnSpc>
                <a:spcPct val="115000"/>
              </a:lnSpc>
              <a:spcBef>
                <a:spcPts val="0"/>
              </a:spcBef>
              <a:spcAft>
                <a:spcPts val="0"/>
              </a:spcAft>
              <a:buClr>
                <a:schemeClr val="dk1"/>
              </a:buClr>
              <a:buSzPct val="45833"/>
              <a:buFont typeface="Arial"/>
              <a:buNone/>
            </a:pPr>
            <a:r>
              <a:rPr b="1" lang="ru-RU" sz="2400"/>
              <a:t>               Визуализация   </a:t>
            </a:r>
            <a:endParaRPr/>
          </a:p>
        </p:txBody>
      </p:sp>
      <p:sp>
        <p:nvSpPr>
          <p:cNvPr id="213" name="Google Shape;213;g1c068c5b3f0_0_50"/>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 = Sequential</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16</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input_dim=X.shape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'tanh'</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8</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activation=</a:t>
            </a:r>
            <a:r>
              <a:rPr lang="ru-RU" sz="1400">
                <a:solidFill>
                  <a:srgbClr val="CE9178"/>
                </a:solidFill>
                <a:highlight>
                  <a:schemeClr val="dk1"/>
                </a:highlight>
                <a:latin typeface="Courier New"/>
                <a:ea typeface="Courier New"/>
                <a:cs typeface="Courier New"/>
                <a:sym typeface="Courier New"/>
              </a:rPr>
              <a:t>'sigmoid'</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model.add</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layers.Dense</a:t>
            </a:r>
            <a:r>
              <a:rPr lang="ru-RU" sz="1400">
                <a:solidFill>
                  <a:srgbClr val="DCDCDC"/>
                </a:solidFill>
                <a:highlight>
                  <a:schemeClr val="dk1"/>
                </a:highlight>
                <a:latin typeface="Courier New"/>
                <a:ea typeface="Courier New"/>
                <a:cs typeface="Courier New"/>
                <a:sym typeface="Courier New"/>
              </a:rPr>
              <a:t>(</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model.summary</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dfmodel = model.</a:t>
            </a:r>
            <a:r>
              <a:rPr lang="ru-RU" sz="1400">
                <a:solidFill>
                  <a:srgbClr val="DCDCAA"/>
                </a:solidFill>
                <a:highlight>
                  <a:schemeClr val="dk1"/>
                </a:highlight>
                <a:latin typeface="Courier New"/>
                <a:ea typeface="Courier New"/>
                <a:cs typeface="Courier New"/>
                <a:sym typeface="Courier New"/>
              </a:rPr>
              <a:t>compile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optimizer=</a:t>
            </a:r>
            <a:r>
              <a:rPr lang="ru-RU" sz="1400">
                <a:solidFill>
                  <a:srgbClr val="CE9178"/>
                </a:solidFill>
                <a:highlight>
                  <a:schemeClr val="dk1"/>
                </a:highlight>
                <a:latin typeface="Courier New"/>
                <a:ea typeface="Courier New"/>
                <a:cs typeface="Courier New"/>
                <a:sym typeface="Courier New"/>
              </a:rPr>
              <a:t>'adam'</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loss=</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metrics=</a:t>
            </a:r>
            <a:r>
              <a:rPr lang="ru-RU" sz="1400">
                <a:solidFill>
                  <a:srgbClr val="DCDCDC"/>
                </a:solidFill>
                <a:highlight>
                  <a:schemeClr val="dk1"/>
                </a:highlight>
                <a:latin typeface="Courier New"/>
                <a:ea typeface="Courier New"/>
                <a:cs typeface="Courier New"/>
                <a:sym typeface="Courier New"/>
              </a:rPr>
              <a:t>[</a:t>
            </a:r>
            <a:r>
              <a:rPr lang="ru-RU" sz="1400">
                <a:solidFill>
                  <a:srgbClr val="CE9178"/>
                </a:solidFill>
                <a:highlight>
                  <a:schemeClr val="dk1"/>
                </a:highlight>
                <a:latin typeface="Courier New"/>
                <a:ea typeface="Courier New"/>
                <a:cs typeface="Courier New"/>
                <a:sym typeface="Courier New"/>
              </a:rPr>
              <a:t>'mae'</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history = model.fit</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X_train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y_train</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RU" sz="1400">
                <a:solidFill>
                  <a:srgbClr val="D4D4D4"/>
                </a:solidFill>
                <a:highlight>
                  <a:schemeClr val="dk1"/>
                </a:highlight>
                <a:latin typeface="Courier New"/>
                <a:ea typeface="Courier New"/>
                <a:cs typeface="Courier New"/>
                <a:sym typeface="Courier New"/>
              </a:rPr>
              <a:t>    validation_split=</a:t>
            </a:r>
            <a:r>
              <a:rPr lang="ru-RU" sz="1400">
                <a:solidFill>
                  <a:srgbClr val="B5CEA8"/>
                </a:solidFill>
                <a:highlight>
                  <a:schemeClr val="dk1"/>
                </a:highlight>
                <a:latin typeface="Courier New"/>
                <a:ea typeface="Courier New"/>
                <a:cs typeface="Courier New"/>
                <a:sym typeface="Courier New"/>
              </a:rPr>
              <a:t>0.2</a:t>
            </a:r>
            <a:r>
              <a:rPr lang="ru-RU" sz="1400">
                <a:solidFill>
                  <a:srgbClr val="DCDCDC"/>
                </a:solidFill>
                <a:highlight>
                  <a:schemeClr val="dk1"/>
                </a:highlight>
                <a:latin typeface="Courier New"/>
                <a:ea typeface="Courier New"/>
                <a:cs typeface="Courier New"/>
                <a:sym typeface="Courier New"/>
              </a:rPr>
              <a:t>,</a:t>
            </a:r>
            <a:endParaRPr sz="14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ru-RU" sz="1400">
                <a:solidFill>
                  <a:srgbClr val="D4D4D4"/>
                </a:solidFill>
                <a:highlight>
                  <a:schemeClr val="dk1"/>
                </a:highlight>
                <a:latin typeface="Courier New"/>
                <a:ea typeface="Courier New"/>
                <a:cs typeface="Courier New"/>
                <a:sym typeface="Courier New"/>
              </a:rPr>
              <a:t>    verbose=</a:t>
            </a:r>
            <a:r>
              <a:rPr lang="ru-RU" sz="1400">
                <a:solidFill>
                  <a:srgbClr val="B5CEA8"/>
                </a:solidFill>
                <a:highlight>
                  <a:schemeClr val="dk1"/>
                </a:highlight>
                <a:latin typeface="Courier New"/>
                <a:ea typeface="Courier New"/>
                <a:cs typeface="Courier New"/>
                <a:sym typeface="Courier New"/>
              </a:rPr>
              <a:t>1</a:t>
            </a:r>
            <a:r>
              <a:rPr lang="ru-RU" sz="1400">
                <a:solidFill>
                  <a:srgbClr val="DCDCDC"/>
                </a:solidFill>
                <a:highlight>
                  <a:schemeClr val="dk1"/>
                </a:highlight>
                <a:latin typeface="Courier New"/>
                <a:ea typeface="Courier New"/>
                <a:cs typeface="Courier New"/>
                <a:sym typeface="Courier New"/>
              </a:rPr>
              <a:t>,</a:t>
            </a:r>
            <a:r>
              <a:rPr lang="ru-RU" sz="1400">
                <a:solidFill>
                  <a:srgbClr val="D4D4D4"/>
                </a:solidFill>
                <a:highlight>
                  <a:schemeClr val="dk1"/>
                </a:highlight>
                <a:latin typeface="Courier New"/>
                <a:ea typeface="Courier New"/>
                <a:cs typeface="Courier New"/>
                <a:sym typeface="Courier New"/>
              </a:rPr>
              <a:t> epochs=</a:t>
            </a:r>
            <a:r>
              <a:rPr lang="ru-RU" sz="1400">
                <a:solidFill>
                  <a:srgbClr val="B5CEA8"/>
                </a:solidFill>
                <a:highlight>
                  <a:schemeClr val="dk1"/>
                </a:highlight>
                <a:latin typeface="Courier New"/>
                <a:ea typeface="Courier New"/>
                <a:cs typeface="Courier New"/>
                <a:sym typeface="Courier New"/>
              </a:rPr>
              <a:t>10</a:t>
            </a:r>
            <a:r>
              <a:rPr lang="ru-RU" sz="1400">
                <a:solidFill>
                  <a:srgbClr val="DCDCDC"/>
                </a:solidFill>
                <a:highlight>
                  <a:schemeClr val="dk1"/>
                </a:highlight>
                <a:latin typeface="Courier New"/>
                <a:ea typeface="Courier New"/>
                <a:cs typeface="Courier New"/>
                <a:sym typeface="Courier New"/>
              </a:rPr>
              <a:t>)</a:t>
            </a:r>
            <a:endParaRPr sz="1400">
              <a:highlight>
                <a:schemeClr val="dk1"/>
              </a:highlight>
            </a:endParaRPr>
          </a:p>
        </p:txBody>
      </p:sp>
      <p:sp>
        <p:nvSpPr>
          <p:cNvPr id="214" name="Google Shape;214;g1c068c5b3f0_0_50"/>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215" name="Google Shape;215;g1c068c5b3f0_0_50"/>
          <p:cNvPicPr preferRelativeResize="0"/>
          <p:nvPr/>
        </p:nvPicPr>
        <p:blipFill>
          <a:blip r:embed="rId3">
            <a:alphaModFix/>
          </a:blip>
          <a:stretch>
            <a:fillRect/>
          </a:stretch>
        </p:blipFill>
        <p:spPr>
          <a:xfrm>
            <a:off x="5405625" y="3360425"/>
            <a:ext cx="6124575" cy="281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c068c5b3f0_0_64"/>
          <p:cNvSpPr txBox="1"/>
          <p:nvPr>
            <p:ph type="title"/>
          </p:nvPr>
        </p:nvSpPr>
        <p:spPr>
          <a:xfrm>
            <a:off x="404447" y="132069"/>
            <a:ext cx="11350800" cy="826200"/>
          </a:xfrm>
          <a:prstGeom prst="rect">
            <a:avLst/>
          </a:prstGeom>
        </p:spPr>
        <p:txBody>
          <a:bodyPr anchorCtr="0" anchor="ctr" bIns="45700" lIns="91425" spcFirstLastPara="1" rIns="91425" wrap="square" tIns="45700">
            <a:normAutofit/>
          </a:bodyPr>
          <a:lstStyle/>
          <a:p>
            <a:pPr indent="0" lvl="0" marL="0" rtl="0" algn="ctr">
              <a:lnSpc>
                <a:spcPct val="150000"/>
              </a:lnSpc>
              <a:spcBef>
                <a:spcPts val="1800"/>
              </a:spcBef>
              <a:spcAft>
                <a:spcPts val="600"/>
              </a:spcAft>
              <a:buClr>
                <a:schemeClr val="dk1"/>
              </a:buClr>
              <a:buSzPts val="1100"/>
              <a:buFont typeface="Arial"/>
              <a:buNone/>
            </a:pPr>
            <a:r>
              <a:rPr b="1" lang="ru-RU" sz="2400"/>
              <a:t>Заключение</a:t>
            </a:r>
            <a:endParaRPr sz="2400"/>
          </a:p>
        </p:txBody>
      </p:sp>
      <p:sp>
        <p:nvSpPr>
          <p:cNvPr id="221" name="Google Shape;221;g1c068c5b3f0_0_64"/>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fontScale="25000" lnSpcReduction="20000"/>
          </a:bodyPr>
          <a:lstStyle/>
          <a:p>
            <a:pPr indent="457200" lvl="0" marL="0" rtl="0" algn="l">
              <a:lnSpc>
                <a:spcPct val="115000"/>
              </a:lnSpc>
              <a:spcBef>
                <a:spcPts val="0"/>
              </a:spcBef>
              <a:spcAft>
                <a:spcPts val="0"/>
              </a:spcAft>
              <a:buNone/>
            </a:pPr>
            <a:r>
              <a:rPr lang="ru-RU" sz="6400">
                <a:solidFill>
                  <a:schemeClr val="accent1"/>
                </a:solidFill>
              </a:rPr>
              <a:t>Данная исследовательская работа позволяет сделать некоторые основные выводы по теме. Распределение полученных данных в объединённом датасете близко к нормальному, но коэффициенты корреляции между парами признаков стремятся к нулю. Использованные при разработке моделей подходы не позволили получить сколько-нибудь достоверных прогнозов. Применённые модели регрессии не показали высокой эффективности в прогнозировании свойств композитов. </a:t>
            </a:r>
            <a:endParaRPr sz="6400">
              <a:solidFill>
                <a:schemeClr val="accent1"/>
              </a:solidFill>
            </a:endParaRPr>
          </a:p>
          <a:p>
            <a:pPr indent="457200" lvl="0" marL="0" rtl="0" algn="l">
              <a:lnSpc>
                <a:spcPct val="115000"/>
              </a:lnSpc>
              <a:spcBef>
                <a:spcPts val="0"/>
              </a:spcBef>
              <a:spcAft>
                <a:spcPts val="0"/>
              </a:spcAft>
              <a:buNone/>
            </a:pPr>
            <a:r>
              <a:rPr lang="ru-RU" sz="6400">
                <a:solidFill>
                  <a:schemeClr val="accent1"/>
                </a:solidFill>
              </a:rPr>
              <a:t>Был сделан вывод, что невозможно определить из свойств материалов соотношение «матрица – наполнитель». Данный факт не указывает на то, что прогнозирование характеристик композитных материалов на основании предоставленного набора данных невозможно, но может указывать на недостатки базы данных, подходов, использованных при прогнозе, необходимости пересмотра инструментов для прогнозирования.</a:t>
            </a:r>
            <a:endParaRPr sz="6400">
              <a:solidFill>
                <a:schemeClr val="accent1"/>
              </a:solidFill>
            </a:endParaRPr>
          </a:p>
          <a:p>
            <a:pPr indent="457200" lvl="0" marL="0" rtl="0" algn="l">
              <a:lnSpc>
                <a:spcPct val="115000"/>
              </a:lnSpc>
              <a:spcBef>
                <a:spcPts val="0"/>
              </a:spcBef>
              <a:spcAft>
                <a:spcPts val="0"/>
              </a:spcAft>
              <a:buNone/>
            </a:pPr>
            <a:r>
              <a:rPr lang="ru-RU" sz="6400">
                <a:solidFill>
                  <a:schemeClr val="accent1"/>
                </a:solidFill>
              </a:rPr>
              <a:t>Необходимы дополнительные вводные данные, получение новых результирующих признаков в результате математических преобразований, релевантных доменной области, консультации экспертов предметной области, новые исследования, работа эффективной команды, состоящей из различных специалистов.</a:t>
            </a:r>
            <a:endParaRPr sz="6400">
              <a:solidFill>
                <a:schemeClr val="accent1"/>
              </a:solidFill>
            </a:endParaRPr>
          </a:p>
          <a:p>
            <a:pPr indent="457200" lvl="0" marL="0" rtl="0" algn="l">
              <a:lnSpc>
                <a:spcPct val="115000"/>
              </a:lnSpc>
              <a:spcBef>
                <a:spcPts val="0"/>
              </a:spcBef>
              <a:spcAft>
                <a:spcPts val="0"/>
              </a:spcAft>
              <a:buClr>
                <a:schemeClr val="dk1"/>
              </a:buClr>
              <a:buSzPts val="275"/>
              <a:buFont typeface="Arial"/>
              <a:buNone/>
            </a:pPr>
            <a:r>
              <a:rPr lang="ru-RU" sz="6400">
                <a:solidFill>
                  <a:schemeClr val="accent1"/>
                </a:solidFill>
              </a:rPr>
              <a:t>В целом прогнозирование конечных свойств/характеристик композитных материалов без изучения материаловедения, погружения в вопрос экспериментального анализа характеристик композитных материалов не демонстрирует сколько-нибудь удовлетворительных результатов. Проработка моделей и построение прогнозов требует внедрения в процесс производных от имеющихся показателей для выявления иного уровня взаимосвязей. Отсюда, также учитывая отсутствие корреляции между признаками, делаем вывод, что текущим набором алгоритмов задача не решается, возможно, решается трудно или не решается совсем.</a:t>
            </a:r>
            <a:endParaRPr sz="6400">
              <a:solidFill>
                <a:schemeClr val="accent1"/>
              </a:solidFill>
            </a:endParaRPr>
          </a:p>
          <a:p>
            <a:pPr indent="0" lvl="0" marL="0" rtl="0" algn="l">
              <a:lnSpc>
                <a:spcPct val="150000"/>
              </a:lnSpc>
              <a:spcBef>
                <a:spcPts val="1800"/>
              </a:spcBef>
              <a:spcAft>
                <a:spcPts val="0"/>
              </a:spcAft>
              <a:buNone/>
            </a:pPr>
            <a:r>
              <a:t/>
            </a:r>
            <a:endParaRPr b="1" sz="1700">
              <a:solidFill>
                <a:schemeClr val="accent1"/>
              </a:solidFill>
            </a:endParaRPr>
          </a:p>
          <a:p>
            <a:pPr indent="0" lvl="0" marL="0" rtl="0" algn="l">
              <a:lnSpc>
                <a:spcPct val="115000"/>
              </a:lnSpc>
              <a:spcBef>
                <a:spcPts val="600"/>
              </a:spcBef>
              <a:spcAft>
                <a:spcPts val="0"/>
              </a:spcAft>
              <a:buNone/>
            </a:pPr>
            <a:r>
              <a:t/>
            </a:r>
            <a:endParaRPr sz="2550">
              <a:solidFill>
                <a:schemeClr val="accent1"/>
              </a:solidFill>
            </a:endParaRPr>
          </a:p>
          <a:p>
            <a:pPr indent="0" lvl="0" marL="0" rtl="0" algn="l">
              <a:lnSpc>
                <a:spcPct val="115000"/>
              </a:lnSpc>
              <a:spcBef>
                <a:spcPts val="0"/>
              </a:spcBef>
              <a:spcAft>
                <a:spcPts val="0"/>
              </a:spcAft>
              <a:buNone/>
            </a:pPr>
            <a:r>
              <a:t/>
            </a:r>
            <a:endParaRPr/>
          </a:p>
        </p:txBody>
      </p:sp>
      <p:sp>
        <p:nvSpPr>
          <p:cNvPr id="222" name="Google Shape;222;g1c068c5b3f0_0_64"/>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
          <p:cNvSpPr txBox="1"/>
          <p:nvPr>
            <p:ph idx="1" type="body"/>
          </p:nvPr>
        </p:nvSpPr>
        <p:spPr>
          <a:xfrm>
            <a:off x="3119524" y="3324675"/>
            <a:ext cx="6290100" cy="2592300"/>
          </a:xfrm>
          <a:prstGeom prst="rect">
            <a:avLst/>
          </a:prstGeom>
          <a:noFill/>
          <a:ln>
            <a:noFill/>
          </a:ln>
        </p:spPr>
        <p:txBody>
          <a:bodyPr anchorCtr="0" anchor="t" bIns="45700" lIns="91425" spcFirstLastPara="1" rIns="91425" wrap="square" tIns="45700">
            <a:normAutofit/>
          </a:bodyPr>
          <a:lstStyle/>
          <a:p>
            <a:pPr indent="-171450" lvl="0" marL="171450" rtl="0" algn="ctr">
              <a:lnSpc>
                <a:spcPct val="90000"/>
              </a:lnSpc>
              <a:spcBef>
                <a:spcPts val="0"/>
              </a:spcBef>
              <a:spcAft>
                <a:spcPts val="0"/>
              </a:spcAft>
              <a:buSzPts val="2800"/>
              <a:buNone/>
            </a:pPr>
            <a:r>
              <a:rPr lang="ru-RU">
                <a:solidFill>
                  <a:schemeClr val="accent1"/>
                </a:solidFill>
              </a:rPr>
              <a:t>edu.bmstu.ru</a:t>
            </a:r>
            <a:endParaRPr>
              <a:solidFill>
                <a:schemeClr val="accent1"/>
              </a:solidFill>
            </a:endParaRPr>
          </a:p>
          <a:p>
            <a:pPr indent="-171450" lvl="0" marL="171450" rtl="0" algn="ctr">
              <a:lnSpc>
                <a:spcPct val="90000"/>
              </a:lnSpc>
              <a:spcBef>
                <a:spcPts val="750"/>
              </a:spcBef>
              <a:spcAft>
                <a:spcPts val="0"/>
              </a:spcAft>
              <a:buSzPts val="2800"/>
              <a:buNone/>
            </a:pPr>
            <a:r>
              <a:rPr b="1" lang="ru-RU">
                <a:solidFill>
                  <a:schemeClr val="accent1"/>
                </a:solidFill>
              </a:rPr>
              <a:t>+7 495 182-83-85</a:t>
            </a:r>
            <a:endParaRPr b="1">
              <a:solidFill>
                <a:schemeClr val="accent1"/>
              </a:solidFill>
            </a:endParaRPr>
          </a:p>
          <a:p>
            <a:pPr indent="-171450" lvl="0" marL="171450" rtl="0" algn="ctr">
              <a:lnSpc>
                <a:spcPct val="90000"/>
              </a:lnSpc>
              <a:spcBef>
                <a:spcPts val="750"/>
              </a:spcBef>
              <a:spcAft>
                <a:spcPts val="0"/>
              </a:spcAft>
              <a:buSzPts val="2800"/>
              <a:buNone/>
            </a:pPr>
            <a:r>
              <a:rPr lang="ru-RU" u="sng">
                <a:solidFill>
                  <a:schemeClr val="accent1"/>
                </a:solidFill>
                <a:hlinkClick r:id="rId3">
                  <a:extLst>
                    <a:ext uri="{A12FA001-AC4F-418D-AE19-62706E023703}">
                      <ahyp:hlinkClr val="tx"/>
                    </a:ext>
                  </a:extLst>
                </a:hlinkClick>
              </a:rPr>
              <a:t>edu@bmstu.ru</a:t>
            </a:r>
            <a:endParaRPr>
              <a:solidFill>
                <a:schemeClr val="accent1"/>
              </a:solidFill>
            </a:endParaRPr>
          </a:p>
          <a:p>
            <a:pPr indent="-171450" lvl="0" marL="171450" rtl="0" algn="ctr">
              <a:lnSpc>
                <a:spcPct val="90000"/>
              </a:lnSpc>
              <a:spcBef>
                <a:spcPts val="750"/>
              </a:spcBef>
              <a:spcAft>
                <a:spcPts val="0"/>
              </a:spcAft>
              <a:buSzPts val="2800"/>
              <a:buNone/>
            </a:pPr>
            <a:r>
              <a:rPr lang="ru-RU">
                <a:solidFill>
                  <a:schemeClr val="accent1"/>
                </a:solidFill>
              </a:rPr>
              <a:t>Москва, Госпитальный переулок , д. 4-6, с.3</a:t>
            </a:r>
            <a:endParaRPr>
              <a:solidFill>
                <a:schemeClr val="accent1"/>
              </a:solidFill>
            </a:endParaRPr>
          </a:p>
        </p:txBody>
      </p:sp>
    </p:spTree>
  </p:cSld>
  <p:clrMapOvr>
    <a:masterClrMapping/>
  </p:clrMapOvr>
  <p:transition spd="slow" p14:dur="2500">
    <p:checker dir="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22d8a19e0b_0_5"/>
          <p:cNvSpPr txBox="1"/>
          <p:nvPr>
            <p:ph type="title"/>
          </p:nvPr>
        </p:nvSpPr>
        <p:spPr>
          <a:xfrm>
            <a:off x="404447" y="132069"/>
            <a:ext cx="11350800" cy="82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600"/>
              <a:buNone/>
            </a:pPr>
            <a:r>
              <a:rPr lang="ru-RU"/>
              <a:t>План работы</a:t>
            </a:r>
            <a:endParaRPr/>
          </a:p>
        </p:txBody>
      </p:sp>
      <p:sp>
        <p:nvSpPr>
          <p:cNvPr id="119" name="Google Shape;119;g122d8a19e0b_0_5"/>
          <p:cNvSpPr txBox="1"/>
          <p:nvPr>
            <p:ph idx="1" type="body"/>
          </p:nvPr>
        </p:nvSpPr>
        <p:spPr>
          <a:xfrm>
            <a:off x="404447" y="1081454"/>
            <a:ext cx="11350800" cy="5095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1"/>
              </a:buClr>
              <a:buSzPts val="1100"/>
              <a:buFont typeface="Arial"/>
              <a:buNone/>
            </a:pPr>
            <a:r>
              <a:t/>
            </a:r>
            <a:endParaRPr b="1" sz="1400">
              <a:solidFill>
                <a:srgbClr val="1155CC"/>
              </a:solidFill>
              <a:latin typeface="Times New Roman"/>
              <a:ea typeface="Times New Roman"/>
              <a:cs typeface="Times New Roman"/>
              <a:sym typeface="Times New Roman"/>
            </a:endParaRPr>
          </a:p>
          <a:p>
            <a:pPr indent="457200" lvl="0" marL="0" rtl="0" algn="l">
              <a:lnSpc>
                <a:spcPct val="100000"/>
              </a:lnSpc>
              <a:spcBef>
                <a:spcPts val="1000"/>
              </a:spcBef>
              <a:spcAft>
                <a:spcPts val="0"/>
              </a:spcAft>
              <a:buClr>
                <a:schemeClr val="dk1"/>
              </a:buClr>
              <a:buSzPts val="1100"/>
              <a:buFont typeface="Arial"/>
              <a:buNone/>
            </a:pPr>
            <a:r>
              <a:rPr b="1" lang="ru-RU" sz="1800">
                <a:solidFill>
                  <a:schemeClr val="accent1"/>
                </a:solidFill>
                <a:uFill>
                  <a:noFill/>
                </a:uFill>
                <a:hlinkClick r:id="rId3">
                  <a:extLst>
                    <a:ext uri="{A12FA001-AC4F-418D-AE19-62706E023703}">
                      <ahyp:hlinkClr val="tx"/>
                    </a:ext>
                  </a:extLst>
                </a:hlinkClick>
              </a:rPr>
              <a:t>1. Аналитическая часть</a:t>
            </a:r>
            <a:r>
              <a:rPr b="1" lang="ru-RU" sz="1800">
                <a:solidFill>
                  <a:schemeClr val="accent1"/>
                </a:solidFill>
              </a:rPr>
              <a:t>	</a:t>
            </a:r>
            <a:endParaRPr b="1"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4">
                  <a:extLst>
                    <a:ext uri="{A12FA001-AC4F-418D-AE19-62706E023703}">
                      <ahyp:hlinkClr val="tx"/>
                    </a:ext>
                  </a:extLst>
                </a:hlinkClick>
              </a:rPr>
              <a:t>1.1 Постановка задачи</a:t>
            </a:r>
            <a:r>
              <a:rPr lang="ru-RU" sz="1800">
                <a:solidFill>
                  <a:schemeClr val="accent1"/>
                </a:solidFill>
              </a:rPr>
              <a:t>	</a:t>
            </a:r>
            <a:endParaRPr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5">
                  <a:extLst>
                    <a:ext uri="{A12FA001-AC4F-418D-AE19-62706E023703}">
                      <ahyp:hlinkClr val="tx"/>
                    </a:ext>
                  </a:extLst>
                </a:hlinkClick>
              </a:rPr>
              <a:t>1.2 Описание используемых методов</a:t>
            </a:r>
            <a:r>
              <a:rPr lang="ru-RU" sz="1800">
                <a:solidFill>
                  <a:schemeClr val="accent1"/>
                </a:solidFill>
              </a:rPr>
              <a:t>	</a:t>
            </a:r>
            <a:endParaRPr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6">
                  <a:extLst>
                    <a:ext uri="{A12FA001-AC4F-418D-AE19-62706E023703}">
                      <ahyp:hlinkClr val="tx"/>
                    </a:ext>
                  </a:extLst>
                </a:hlinkClick>
              </a:rPr>
              <a:t>1.3 Разведочный анализ данных</a:t>
            </a:r>
            <a:r>
              <a:rPr lang="ru-RU" sz="1800">
                <a:solidFill>
                  <a:schemeClr val="accent1"/>
                </a:solidFill>
              </a:rPr>
              <a:t>	</a:t>
            </a:r>
            <a:endParaRPr sz="1800">
              <a:solidFill>
                <a:schemeClr val="accent1"/>
              </a:solidFill>
            </a:endParaRPr>
          </a:p>
          <a:p>
            <a:pPr indent="457200" lvl="0" marL="0" rtl="0" algn="l">
              <a:lnSpc>
                <a:spcPct val="100000"/>
              </a:lnSpc>
              <a:spcBef>
                <a:spcPts val="1000"/>
              </a:spcBef>
              <a:spcAft>
                <a:spcPts val="0"/>
              </a:spcAft>
              <a:buClr>
                <a:schemeClr val="dk1"/>
              </a:buClr>
              <a:buSzPts val="1100"/>
              <a:buFont typeface="Arial"/>
              <a:buNone/>
            </a:pPr>
            <a:r>
              <a:rPr b="1" lang="ru-RU" sz="1800">
                <a:solidFill>
                  <a:schemeClr val="accent1"/>
                </a:solidFill>
                <a:uFill>
                  <a:noFill/>
                </a:uFill>
                <a:hlinkClick r:id="rId7">
                  <a:extLst>
                    <a:ext uri="{A12FA001-AC4F-418D-AE19-62706E023703}">
                      <ahyp:hlinkClr val="tx"/>
                    </a:ext>
                  </a:extLst>
                </a:hlinkClick>
              </a:rPr>
              <a:t>2</a:t>
            </a:r>
            <a:r>
              <a:rPr b="1" lang="ru-RU" sz="1800">
                <a:solidFill>
                  <a:schemeClr val="accent1"/>
                </a:solidFill>
                <a:uFill>
                  <a:noFill/>
                </a:uFill>
                <a:hlinkClick r:id="rId8">
                  <a:extLst>
                    <a:ext uri="{A12FA001-AC4F-418D-AE19-62706E023703}">
                      <ahyp:hlinkClr val="tx"/>
                    </a:ext>
                  </a:extLst>
                </a:hlinkClick>
              </a:rPr>
              <a:t>. Практическая часть</a:t>
            </a:r>
            <a:r>
              <a:rPr b="1" lang="ru-RU" sz="1800">
                <a:solidFill>
                  <a:schemeClr val="accent1"/>
                </a:solidFill>
              </a:rPr>
              <a:t>	</a:t>
            </a:r>
            <a:endParaRPr b="1"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9">
                  <a:extLst>
                    <a:ext uri="{A12FA001-AC4F-418D-AE19-62706E023703}">
                      <ahyp:hlinkClr val="tx"/>
                    </a:ext>
                  </a:extLst>
                </a:hlinkClick>
              </a:rPr>
              <a:t>2.1 Предобработка данных</a:t>
            </a:r>
            <a:r>
              <a:rPr lang="ru-RU" sz="1800">
                <a:solidFill>
                  <a:schemeClr val="accent1"/>
                </a:solidFill>
              </a:rPr>
              <a:t>	</a:t>
            </a:r>
            <a:endParaRPr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10">
                  <a:extLst>
                    <a:ext uri="{A12FA001-AC4F-418D-AE19-62706E023703}">
                      <ahyp:hlinkClr val="tx"/>
                    </a:ext>
                  </a:extLst>
                </a:hlinkClick>
              </a:rPr>
              <a:t>2.2 Разработка и обучение моделей</a:t>
            </a:r>
            <a:r>
              <a:rPr lang="ru-RU" sz="1800">
                <a:solidFill>
                  <a:schemeClr val="accent1"/>
                </a:solidFill>
              </a:rPr>
              <a:t>	</a:t>
            </a:r>
            <a:endParaRPr sz="1800">
              <a:solidFill>
                <a:schemeClr val="accent1"/>
              </a:solidFill>
            </a:endParaRPr>
          </a:p>
          <a:p>
            <a:pPr indent="0" lvl="0" marL="685800" rtl="0" algn="l">
              <a:lnSpc>
                <a:spcPct val="100000"/>
              </a:lnSpc>
              <a:spcBef>
                <a:spcPts val="300"/>
              </a:spcBef>
              <a:spcAft>
                <a:spcPts val="0"/>
              </a:spcAft>
              <a:buClr>
                <a:schemeClr val="dk1"/>
              </a:buClr>
              <a:buSzPts val="1100"/>
              <a:buFont typeface="Arial"/>
              <a:buNone/>
            </a:pPr>
            <a:r>
              <a:rPr lang="ru-RU" sz="1800">
                <a:solidFill>
                  <a:schemeClr val="accent1"/>
                </a:solidFill>
                <a:uFill>
                  <a:noFill/>
                </a:uFill>
                <a:hlinkClick r:id="rId11">
                  <a:extLst>
                    <a:ext uri="{A12FA001-AC4F-418D-AE19-62706E023703}">
                      <ahyp:hlinkClr val="tx"/>
                    </a:ext>
                  </a:extLst>
                </a:hlinkClick>
              </a:rPr>
              <a:t>2.3 Рекомендательные нейросети для соотношения </a:t>
            </a:r>
            <a:endParaRPr sz="1800">
              <a:solidFill>
                <a:schemeClr val="accent1"/>
              </a:solidFill>
            </a:endParaRPr>
          </a:p>
          <a:p>
            <a:pPr indent="0" lvl="0" marL="228600" rtl="0" algn="l">
              <a:lnSpc>
                <a:spcPct val="100000"/>
              </a:lnSpc>
              <a:spcBef>
                <a:spcPts val="300"/>
              </a:spcBef>
              <a:spcAft>
                <a:spcPts val="0"/>
              </a:spcAft>
              <a:buClr>
                <a:schemeClr val="dk1"/>
              </a:buClr>
              <a:buSzPts val="1100"/>
              <a:buFont typeface="Arial"/>
              <a:buNone/>
            </a:pPr>
            <a:r>
              <a:rPr lang="ru-RU" sz="1800">
                <a:solidFill>
                  <a:schemeClr val="accent1"/>
                </a:solidFill>
              </a:rPr>
              <a:t>     `` </a:t>
            </a:r>
            <a:r>
              <a:rPr lang="ru-RU" sz="1800">
                <a:solidFill>
                  <a:schemeClr val="accent1"/>
                </a:solidFill>
                <a:uFill>
                  <a:noFill/>
                </a:uFill>
                <a:hlinkClick r:id="rId12">
                  <a:extLst>
                    <a:ext uri="{A12FA001-AC4F-418D-AE19-62706E023703}">
                      <ahyp:hlinkClr val="tx"/>
                    </a:ext>
                  </a:extLst>
                </a:hlinkClick>
              </a:rPr>
              <a:t>«матрица – наполнитель»</a:t>
            </a:r>
            <a:endParaRPr b="1" sz="1800">
              <a:solidFill>
                <a:schemeClr val="accent1"/>
              </a:solidFill>
            </a:endParaRPr>
          </a:p>
          <a:p>
            <a:pPr indent="457200" lvl="0" marL="0" rtl="0" algn="l">
              <a:lnSpc>
                <a:spcPct val="100000"/>
              </a:lnSpc>
              <a:spcBef>
                <a:spcPts val="1000"/>
              </a:spcBef>
              <a:spcAft>
                <a:spcPts val="0"/>
              </a:spcAft>
              <a:buSzPts val="1100"/>
              <a:buNone/>
            </a:pPr>
            <a:r>
              <a:rPr b="1" lang="ru-RU" sz="1800">
                <a:solidFill>
                  <a:schemeClr val="accent1"/>
                </a:solidFill>
              </a:rPr>
              <a:t>3</a:t>
            </a:r>
            <a:r>
              <a:rPr b="1" lang="ru-RU" sz="1800">
                <a:solidFill>
                  <a:schemeClr val="accent1"/>
                </a:solidFill>
                <a:uFill>
                  <a:noFill/>
                </a:uFill>
                <a:hlinkClick r:id="rId13">
                  <a:extLst>
                    <a:ext uri="{A12FA001-AC4F-418D-AE19-62706E023703}">
                      <ahyp:hlinkClr val="tx"/>
                    </a:ext>
                  </a:extLst>
                </a:hlinkClick>
              </a:rPr>
              <a:t>. Заключение</a:t>
            </a:r>
            <a:r>
              <a:rPr b="1" lang="ru-RU" sz="1800">
                <a:solidFill>
                  <a:schemeClr val="accent1"/>
                </a:solidFill>
              </a:rPr>
              <a:t>	</a:t>
            </a:r>
            <a:endParaRPr b="1" sz="1800">
              <a:solidFill>
                <a:schemeClr val="accent1"/>
              </a:solidFill>
            </a:endParaRPr>
          </a:p>
          <a:p>
            <a:pPr indent="0" lvl="0" marL="0" rtl="0" algn="l">
              <a:lnSpc>
                <a:spcPct val="100000"/>
              </a:lnSpc>
              <a:spcBef>
                <a:spcPts val="1000"/>
              </a:spcBef>
              <a:spcAft>
                <a:spcPts val="0"/>
              </a:spcAft>
              <a:buClr>
                <a:schemeClr val="dk1"/>
              </a:buClr>
              <a:buSzPts val="1100"/>
              <a:buFont typeface="Arial"/>
              <a:buNone/>
            </a:pPr>
            <a:r>
              <a:t/>
            </a:r>
            <a:endParaRPr b="1"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400">
              <a:solidFill>
                <a:schemeClr val="dk1"/>
              </a:solidFill>
              <a:latin typeface="Times New Roman"/>
              <a:ea typeface="Times New Roman"/>
              <a:cs typeface="Times New Roman"/>
              <a:sym typeface="Times New Roman"/>
            </a:endParaRPr>
          </a:p>
          <a:p>
            <a:pPr indent="0" lvl="0" marL="0" rtl="0" algn="l">
              <a:lnSpc>
                <a:spcPct val="90000"/>
              </a:lnSpc>
              <a:spcBef>
                <a:spcPts val="750"/>
              </a:spcBef>
              <a:spcAft>
                <a:spcPts val="0"/>
              </a:spcAft>
              <a:buSzPts val="2400"/>
              <a:buNone/>
            </a:pPr>
            <a:r>
              <a:t/>
            </a:r>
            <a:endParaRPr/>
          </a:p>
        </p:txBody>
      </p:sp>
      <p:sp>
        <p:nvSpPr>
          <p:cNvPr id="120" name="Google Shape;120;g122d8a19e0b_0_5"/>
          <p:cNvSpPr txBox="1"/>
          <p:nvPr>
            <p:ph idx="12" type="sldNum"/>
          </p:nvPr>
        </p:nvSpPr>
        <p:spPr>
          <a:xfrm>
            <a:off x="668287" y="6360806"/>
            <a:ext cx="838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idx="1" type="body"/>
          </p:nvPr>
        </p:nvSpPr>
        <p:spPr>
          <a:xfrm>
            <a:off x="404485" y="1111842"/>
            <a:ext cx="11350800" cy="5095500"/>
          </a:xfrm>
          <a:prstGeom prst="rect">
            <a:avLst/>
          </a:prstGeom>
          <a:noFill/>
          <a:ln>
            <a:noFill/>
          </a:ln>
        </p:spPr>
        <p:txBody>
          <a:bodyPr anchorCtr="0" anchor="t" bIns="45700" lIns="91425" spcFirstLastPara="1" rIns="91425" wrap="square" tIns="45700">
            <a:noAutofit/>
          </a:bodyPr>
          <a:lstStyle/>
          <a:p>
            <a:pPr indent="457200" lvl="0" marL="0" rtl="0" algn="l">
              <a:lnSpc>
                <a:spcPct val="115000"/>
              </a:lnSpc>
              <a:spcBef>
                <a:spcPts val="0"/>
              </a:spcBef>
              <a:spcAft>
                <a:spcPts val="0"/>
              </a:spcAft>
              <a:buClr>
                <a:schemeClr val="dk1"/>
              </a:buClr>
              <a:buSzPts val="1100"/>
              <a:buNone/>
            </a:pPr>
            <a:r>
              <a:rPr lang="ru-RU" sz="1500">
                <a:solidFill>
                  <a:schemeClr val="accent1"/>
                </a:solidFill>
                <a:latin typeface="Times New Roman"/>
                <a:ea typeface="Times New Roman"/>
                <a:cs typeface="Times New Roman"/>
                <a:sym typeface="Times New Roman"/>
              </a:rPr>
              <a:t>\</a:t>
            </a:r>
            <a:endParaRPr sz="1500">
              <a:solidFill>
                <a:schemeClr val="accent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None/>
            </a:pPr>
            <a:r>
              <a:rPr lang="ru-RU" sz="1500">
                <a:solidFill>
                  <a:schemeClr val="accent1"/>
                </a:solidFill>
              </a:rPr>
              <a:t>Целью настоящей работы является разработка модели для прогноза модуля упругости при растяжении, прочности при растяжении и рекомендации оптимального соотношения  «матрица-наполнитель».</a:t>
            </a:r>
            <a:endParaRPr sz="1500">
              <a:solidFill>
                <a:schemeClr val="accent1"/>
              </a:solidFill>
            </a:endParaRPr>
          </a:p>
          <a:p>
            <a:pPr indent="0" lvl="0" marL="0" rtl="0" algn="l">
              <a:lnSpc>
                <a:spcPct val="115000"/>
              </a:lnSpc>
              <a:spcBef>
                <a:spcPts val="0"/>
              </a:spcBef>
              <a:spcAft>
                <a:spcPts val="0"/>
              </a:spcAft>
              <a:buClr>
                <a:schemeClr val="dk1"/>
              </a:buClr>
              <a:buSzPts val="1100"/>
              <a:buNone/>
            </a:pPr>
            <a:r>
              <a:rPr lang="ru-RU" sz="1500">
                <a:solidFill>
                  <a:schemeClr val="accent1"/>
                </a:solidFill>
              </a:rPr>
              <a:t> Для каждой колонки необходимо получить среднее, медианное значение, провести анализ и исключение выбросов, проверить наличие пропусков; пред обработать данные: удалить шумы и выбросы, сделать нормализацию и стандартизацию. Обучить несколько моделей для прогноза модуля упругости при растяжении и прочности при растяжении. Написать нейронную сеть, которая будет рекомендовать соотношение матрица-наполнитель. Разработать приложение с графическим интерфейсом, которое будет выдавать прогноз соотношения «матрица-наполнитель». Оценить точность модели на тренировочном и тестовом датасете. Создать репозиторий в GitHub и разместить код исследования.</a:t>
            </a:r>
            <a:endParaRPr sz="1500">
              <a:solidFill>
                <a:schemeClr val="accent1"/>
              </a:solidFill>
            </a:endParaRPr>
          </a:p>
          <a:p>
            <a:pPr indent="457200" lvl="0" marL="0" rtl="0" algn="l">
              <a:lnSpc>
                <a:spcPct val="115000"/>
              </a:lnSpc>
              <a:spcBef>
                <a:spcPts val="0"/>
              </a:spcBef>
              <a:spcAft>
                <a:spcPts val="0"/>
              </a:spcAft>
              <a:buClr>
                <a:schemeClr val="dk1"/>
              </a:buClr>
              <a:buSzPts val="1100"/>
              <a:buNone/>
            </a:pPr>
            <a:r>
              <a:rPr lang="ru-RU" sz="1500">
                <a:solidFill>
                  <a:schemeClr val="accent1"/>
                </a:solidFill>
              </a:rPr>
              <a:t>Данная задача в рамках классификации категорий машинного обучения относится к машинному обучению с учителем и традиционно это задача регрессии. Цель любого алгоритма обучения с учителем — определить функцию потерь и минимизировать её, поэтому для наилучшего решения в процессе исследования были применены следующие методы:</a:t>
            </a:r>
            <a:endParaRPr sz="1500">
              <a:solidFill>
                <a:schemeClr val="accent1"/>
              </a:solidFill>
            </a:endParaRPr>
          </a:p>
          <a:p>
            <a:pPr indent="0" lvl="0" marL="0" rtl="0" algn="l">
              <a:lnSpc>
                <a:spcPct val="115000"/>
              </a:lnSpc>
              <a:spcBef>
                <a:spcPts val="0"/>
              </a:spcBef>
              <a:spcAft>
                <a:spcPts val="0"/>
              </a:spcAft>
              <a:buClr>
                <a:schemeClr val="dk1"/>
              </a:buClr>
              <a:buSzPts val="1100"/>
              <a:buNone/>
            </a:pPr>
            <a:r>
              <a:rPr lang="ru-RU" sz="1500">
                <a:solidFill>
                  <a:schemeClr val="accent1"/>
                </a:solidFill>
              </a:rPr>
              <a:t>	метод опорных векторов;  случайный лес;  линейная регрессия; k-ближайших соседей;</a:t>
            </a:r>
            <a:endParaRPr sz="1500">
              <a:solidFill>
                <a:schemeClr val="accent1"/>
              </a:solidFill>
            </a:endParaRPr>
          </a:p>
          <a:p>
            <a:pPr indent="0" lvl="0" marL="0" rtl="0" algn="l">
              <a:lnSpc>
                <a:spcPct val="115000"/>
              </a:lnSpc>
              <a:spcBef>
                <a:spcPts val="0"/>
              </a:spcBef>
              <a:spcAft>
                <a:spcPts val="0"/>
              </a:spcAft>
              <a:buClr>
                <a:schemeClr val="dk1"/>
              </a:buClr>
              <a:buSzPts val="1100"/>
              <a:buNone/>
            </a:pPr>
            <a:r>
              <a:rPr lang="ru-RU" sz="1500">
                <a:solidFill>
                  <a:schemeClr val="accent1"/>
                </a:solidFill>
              </a:rPr>
              <a:t>Известные и широкоприменяемые методы, такие как градиентный бустинг,</a:t>
            </a:r>
            <a:endParaRPr sz="1500">
              <a:solidFill>
                <a:schemeClr val="accent1"/>
              </a:solidFill>
            </a:endParaRPr>
          </a:p>
          <a:p>
            <a:pPr indent="0" lvl="0" marL="0" rtl="0" algn="l">
              <a:lnSpc>
                <a:spcPct val="115000"/>
              </a:lnSpc>
              <a:spcBef>
                <a:spcPts val="0"/>
              </a:spcBef>
              <a:spcAft>
                <a:spcPts val="0"/>
              </a:spcAft>
              <a:buClr>
                <a:schemeClr val="dk1"/>
              </a:buClr>
              <a:buSzPts val="1100"/>
              <a:buFont typeface="Arial"/>
              <a:buNone/>
            </a:pPr>
            <a:r>
              <a:rPr lang="ru-RU" sz="1500">
                <a:solidFill>
                  <a:schemeClr val="accent1"/>
                </a:solidFill>
              </a:rPr>
              <a:t>дерево решений, стохастический градиентный спуск, лассо-регрессия, многослойный перцептрон, стохастический градиентный спуск в данной работе не применялись, поскольку показали свою низкую эффективность на обширном предварительном этапе исследования.</a:t>
            </a:r>
            <a:endParaRPr sz="1500">
              <a:solidFill>
                <a:schemeClr val="accent1"/>
              </a:solidFill>
            </a:endParaRPr>
          </a:p>
        </p:txBody>
      </p:sp>
      <p:sp>
        <p:nvSpPr>
          <p:cNvPr id="126" name="Google Shape;126;p2"/>
          <p:cNvSpPr txBox="1"/>
          <p:nvPr>
            <p:ph idx="12" type="sldNum"/>
          </p:nvPr>
        </p:nvSpPr>
        <p:spPr>
          <a:xfrm>
            <a:off x="668287" y="6360806"/>
            <a:ext cx="838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solidFill>
                  <a:schemeClr val="accent1"/>
                </a:solidFill>
              </a:rPr>
              <a:t>‹#›</a:t>
            </a:fld>
            <a:endParaRPr>
              <a:solidFill>
                <a:schemeClr val="accent1"/>
              </a:solidFill>
            </a:endParaRPr>
          </a:p>
        </p:txBody>
      </p:sp>
      <p:sp>
        <p:nvSpPr>
          <p:cNvPr id="127" name="Google Shape;127;p2"/>
          <p:cNvSpPr txBox="1"/>
          <p:nvPr>
            <p:ph type="title"/>
          </p:nvPr>
        </p:nvSpPr>
        <p:spPr>
          <a:xfrm>
            <a:off x="404447" y="132069"/>
            <a:ext cx="11350868" cy="82629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Open Sans"/>
              <a:buNone/>
            </a:pPr>
            <a:r>
              <a:rPr lang="ru-RU"/>
              <a:t>     Цели и задачи работы. Методы реализации</a:t>
            </a:r>
            <a:endParaRPr/>
          </a:p>
        </p:txBody>
      </p:sp>
    </p:spTree>
  </p:cSld>
  <p:clrMapOvr>
    <a:masterClrMapping/>
  </p:clrMapOvr>
  <p:transition spd="slow" p14:dur="2500">
    <p:checker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22d8a19e0b_0_11"/>
          <p:cNvSpPr txBox="1"/>
          <p:nvPr>
            <p:ph type="title"/>
          </p:nvPr>
        </p:nvSpPr>
        <p:spPr>
          <a:xfrm>
            <a:off x="404447" y="132069"/>
            <a:ext cx="11350800" cy="82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600"/>
              <a:buNone/>
            </a:pPr>
            <a:r>
              <a:rPr lang="ru-RU"/>
              <a:t>Разведочный анализ данных</a:t>
            </a:r>
            <a:endParaRPr/>
          </a:p>
        </p:txBody>
      </p:sp>
      <p:sp>
        <p:nvSpPr>
          <p:cNvPr id="133" name="Google Shape;133;g122d8a19e0b_0_11"/>
          <p:cNvSpPr txBox="1"/>
          <p:nvPr>
            <p:ph idx="1" type="body"/>
          </p:nvPr>
        </p:nvSpPr>
        <p:spPr>
          <a:xfrm>
            <a:off x="404447" y="1081454"/>
            <a:ext cx="11350800" cy="5095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100"/>
              <a:buNone/>
            </a:pPr>
            <a:r>
              <a:rPr lang="ru-RU" sz="1400">
                <a:solidFill>
                  <a:schemeClr val="dk1"/>
                </a:solidFill>
                <a:latin typeface="Times New Roman"/>
                <a:ea typeface="Times New Roman"/>
                <a:cs typeface="Times New Roman"/>
                <a:sym typeface="Times New Roman"/>
              </a:rPr>
              <a: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RU" sz="1400">
                <a:solidFill>
                  <a:schemeClr val="dk1"/>
                </a:solidFill>
              </a:rPr>
              <a:t>               </a:t>
            </a:r>
            <a:r>
              <a:rPr lang="ru-RU" sz="1600">
                <a:solidFill>
                  <a:schemeClr val="accent1"/>
                </a:solidFill>
              </a:rPr>
              <a:t> Разведочный анализ данных. Гистограмма</a:t>
            </a:r>
            <a:r>
              <a:rPr lang="ru-RU" sz="1600">
                <a:solidFill>
                  <a:srgbClr val="3C78D8"/>
                </a:solidFill>
              </a:rPr>
              <a:t> </a:t>
            </a:r>
            <a:r>
              <a:rPr lang="ru-RU" sz="1400">
                <a:solidFill>
                  <a:srgbClr val="3C78D8"/>
                </a:solidFill>
              </a:rPr>
              <a:t>                                </a:t>
            </a:r>
            <a:r>
              <a:rPr lang="ru-RU" sz="1800">
                <a:solidFill>
                  <a:srgbClr val="3C78D8"/>
                </a:solidFill>
              </a:rPr>
              <a:t>   </a:t>
            </a:r>
            <a:r>
              <a:rPr lang="ru-RU" sz="1800">
                <a:solidFill>
                  <a:schemeClr val="accent1"/>
                </a:solidFill>
              </a:rPr>
              <a:t> </a:t>
            </a:r>
            <a:r>
              <a:rPr lang="ru-RU" sz="1600">
                <a:solidFill>
                  <a:schemeClr val="accent1"/>
                </a:solidFill>
              </a:rPr>
              <a:t>График попарного рассеивания точек</a:t>
            </a:r>
            <a:endParaRPr sz="1600">
              <a:solidFill>
                <a:schemeClr val="accent1"/>
              </a:solidFill>
            </a:endParaRPr>
          </a:p>
        </p:txBody>
      </p:sp>
      <p:sp>
        <p:nvSpPr>
          <p:cNvPr id="134" name="Google Shape;134;g122d8a19e0b_0_11"/>
          <p:cNvSpPr txBox="1"/>
          <p:nvPr>
            <p:ph idx="12" type="sldNum"/>
          </p:nvPr>
        </p:nvSpPr>
        <p:spPr>
          <a:xfrm>
            <a:off x="668287" y="6360806"/>
            <a:ext cx="838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35" name="Google Shape;135;g122d8a19e0b_0_11"/>
          <p:cNvPicPr preferRelativeResize="0"/>
          <p:nvPr/>
        </p:nvPicPr>
        <p:blipFill rotWithShape="1">
          <a:blip r:embed="rId3">
            <a:alphaModFix/>
          </a:blip>
          <a:srcRect b="8050" l="0" r="0" t="-8050"/>
          <a:stretch/>
        </p:blipFill>
        <p:spPr>
          <a:xfrm>
            <a:off x="733625" y="1403263"/>
            <a:ext cx="5255574" cy="4535762"/>
          </a:xfrm>
          <a:prstGeom prst="rect">
            <a:avLst/>
          </a:prstGeom>
          <a:noFill/>
          <a:ln>
            <a:noFill/>
          </a:ln>
        </p:spPr>
      </p:pic>
      <p:pic>
        <p:nvPicPr>
          <p:cNvPr id="136" name="Google Shape;136;g122d8a19e0b_0_11"/>
          <p:cNvPicPr preferRelativeResize="0"/>
          <p:nvPr/>
        </p:nvPicPr>
        <p:blipFill>
          <a:blip r:embed="rId4">
            <a:alphaModFix/>
          </a:blip>
          <a:stretch>
            <a:fillRect/>
          </a:stretch>
        </p:blipFill>
        <p:spPr>
          <a:xfrm>
            <a:off x="6377925" y="1783075"/>
            <a:ext cx="5129800" cy="415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c049712a01_1_6"/>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sp>
        <p:nvSpPr>
          <p:cNvPr id="142" name="Google Shape;142;g1c049712a01_1_6"/>
          <p:cNvSpPr txBox="1"/>
          <p:nvPr>
            <p:ph type="title"/>
          </p:nvPr>
        </p:nvSpPr>
        <p:spPr>
          <a:xfrm>
            <a:off x="404447" y="132069"/>
            <a:ext cx="11350800" cy="82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ru-RU"/>
              <a:t>Разведочный анализ данных</a:t>
            </a:r>
            <a:endParaRPr/>
          </a:p>
        </p:txBody>
      </p:sp>
      <p:sp>
        <p:nvSpPr>
          <p:cNvPr id="143" name="Google Shape;143;g1c049712a01_1_6"/>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ru-RU" sz="1400">
                <a:solidFill>
                  <a:schemeClr val="accent1"/>
                </a:solidFill>
              </a:rPr>
              <a:t>График попарного рассеивания точек в привязке к целевой                  График попарного рассеивания точек в привязке к                      </a:t>
            </a:r>
            <a:endParaRPr sz="1400">
              <a:solidFill>
                <a:schemeClr val="accent1"/>
              </a:solidFill>
            </a:endParaRPr>
          </a:p>
          <a:p>
            <a:pPr indent="0" lvl="0" marL="0" rtl="0" algn="l">
              <a:lnSpc>
                <a:spcPct val="115000"/>
              </a:lnSpc>
              <a:spcBef>
                <a:spcPts val="0"/>
              </a:spcBef>
              <a:spcAft>
                <a:spcPts val="0"/>
              </a:spcAft>
              <a:buClr>
                <a:schemeClr val="dk1"/>
              </a:buClr>
              <a:buSzPts val="1100"/>
              <a:buFont typeface="Arial"/>
              <a:buNone/>
            </a:pPr>
            <a:r>
              <a:rPr lang="ru-RU" sz="1400">
                <a:solidFill>
                  <a:schemeClr val="accent1"/>
                </a:solidFill>
              </a:rPr>
              <a:t>       переменной “Модуль упругости при растяжении, ГПа”               целевой </a:t>
            </a:r>
            <a:r>
              <a:rPr lang="ru-RU" sz="1400">
                <a:solidFill>
                  <a:schemeClr val="accent1"/>
                </a:solidFill>
              </a:rPr>
              <a:t>переменной  “Прочность при растяжении, МПа”</a:t>
            </a:r>
            <a:endParaRPr sz="1400">
              <a:solidFill>
                <a:schemeClr val="accent1"/>
              </a:solidFill>
            </a:endParaRPr>
          </a:p>
        </p:txBody>
      </p:sp>
      <p:pic>
        <p:nvPicPr>
          <p:cNvPr id="144" name="Google Shape;144;g1c049712a01_1_6"/>
          <p:cNvPicPr preferRelativeResize="0"/>
          <p:nvPr/>
        </p:nvPicPr>
        <p:blipFill rotWithShape="1">
          <a:blip r:embed="rId3">
            <a:alphaModFix/>
          </a:blip>
          <a:srcRect b="0" l="0" r="7655" t="0"/>
          <a:stretch/>
        </p:blipFill>
        <p:spPr>
          <a:xfrm>
            <a:off x="668275" y="1988825"/>
            <a:ext cx="5128275" cy="4188125"/>
          </a:xfrm>
          <a:prstGeom prst="rect">
            <a:avLst/>
          </a:prstGeom>
          <a:noFill/>
          <a:ln>
            <a:noFill/>
          </a:ln>
        </p:spPr>
      </p:pic>
      <p:pic>
        <p:nvPicPr>
          <p:cNvPr id="145" name="Google Shape;145;g1c049712a01_1_6"/>
          <p:cNvPicPr preferRelativeResize="0"/>
          <p:nvPr/>
        </p:nvPicPr>
        <p:blipFill rotWithShape="1">
          <a:blip r:embed="rId4">
            <a:alphaModFix/>
          </a:blip>
          <a:srcRect b="-2560" l="-14351" r="0" t="-21155"/>
          <a:stretch/>
        </p:blipFill>
        <p:spPr>
          <a:xfrm>
            <a:off x="5546200" y="1136325"/>
            <a:ext cx="5975250" cy="5095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c049712a01_2_10"/>
          <p:cNvSpPr txBox="1"/>
          <p:nvPr>
            <p:ph type="title"/>
          </p:nvPr>
        </p:nvSpPr>
        <p:spPr>
          <a:xfrm>
            <a:off x="404447" y="132069"/>
            <a:ext cx="11350800" cy="826200"/>
          </a:xfrm>
          <a:prstGeom prst="rect">
            <a:avLst/>
          </a:prstGeom>
        </p:spPr>
        <p:txBody>
          <a:bodyPr anchorCtr="0" anchor="ctr" bIns="45700" lIns="91425" spcFirstLastPara="1" rIns="91425" wrap="square" tIns="45700">
            <a:normAutofit fontScale="90000"/>
          </a:bodyPr>
          <a:lstStyle/>
          <a:p>
            <a:pPr indent="0" lvl="0" marL="1828800" rtl="0" algn="l">
              <a:lnSpc>
                <a:spcPct val="115000"/>
              </a:lnSpc>
              <a:spcBef>
                <a:spcPts val="0"/>
              </a:spcBef>
              <a:spcAft>
                <a:spcPts val="0"/>
              </a:spcAft>
              <a:buClr>
                <a:schemeClr val="dk1"/>
              </a:buClr>
              <a:buSzPct val="30555"/>
              <a:buFont typeface="Arial"/>
              <a:buNone/>
            </a:pPr>
            <a:r>
              <a:rPr lang="ru-RU"/>
              <a:t>  </a:t>
            </a:r>
            <a:r>
              <a:rPr lang="ru-RU"/>
              <a:t>Матрица корреляции данных и выбросы</a:t>
            </a:r>
            <a:endParaRPr/>
          </a:p>
        </p:txBody>
      </p:sp>
      <p:sp>
        <p:nvSpPr>
          <p:cNvPr id="151" name="Google Shape;151;g1c049712a01_2_10"/>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ru-RU"/>
              <a:t>                                                                                       </a:t>
            </a:r>
            <a:endParaRPr/>
          </a:p>
          <a:p>
            <a:pPr indent="0" lvl="0" marL="0" rtl="0" algn="l">
              <a:spcBef>
                <a:spcPts val="750"/>
              </a:spcBef>
              <a:spcAft>
                <a:spcPts val="0"/>
              </a:spcAft>
              <a:buNone/>
            </a:pPr>
            <a:r>
              <a:t/>
            </a:r>
            <a:endParaRPr/>
          </a:p>
          <a:p>
            <a:pPr indent="457200" lvl="0" marL="5943600" rtl="0" algn="l">
              <a:spcBef>
                <a:spcPts val="750"/>
              </a:spcBef>
              <a:spcAft>
                <a:spcPts val="0"/>
              </a:spcAft>
              <a:buNone/>
            </a:pPr>
            <a:r>
              <a:rPr lang="ru-RU"/>
              <a:t> </a:t>
            </a:r>
            <a:r>
              <a:rPr lang="ru-RU">
                <a:solidFill>
                  <a:schemeClr val="accent1"/>
                </a:solidFill>
              </a:rPr>
              <a:t>Диаграмма “Ящики с усами”</a:t>
            </a:r>
            <a:endParaRPr>
              <a:solidFill>
                <a:schemeClr val="accent1"/>
              </a:solidFill>
            </a:endParaRPr>
          </a:p>
          <a:p>
            <a:pPr indent="0" lvl="0" marL="0" rtl="0" algn="l">
              <a:spcBef>
                <a:spcPts val="750"/>
              </a:spcBef>
              <a:spcAft>
                <a:spcPts val="0"/>
              </a:spcAft>
              <a:buNone/>
            </a:pPr>
            <a:r>
              <a:rPr lang="ru-RU">
                <a:solidFill>
                  <a:schemeClr val="accent1"/>
                </a:solidFill>
              </a:rPr>
              <a:t> 														   до нормализации данных</a:t>
            </a:r>
            <a:r>
              <a:rPr lang="ru-RU">
                <a:solidFill>
                  <a:schemeClr val="accent1"/>
                </a:solidFill>
              </a:rPr>
              <a:t>   </a:t>
            </a:r>
            <a:r>
              <a:rPr lang="ru-RU"/>
              <a:t>                                                                                                                                       </a:t>
            </a:r>
            <a:endParaRPr/>
          </a:p>
        </p:txBody>
      </p:sp>
      <p:sp>
        <p:nvSpPr>
          <p:cNvPr id="152" name="Google Shape;152;g1c049712a01_2_10"/>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53" name="Google Shape;153;g1c049712a01_2_10"/>
          <p:cNvPicPr preferRelativeResize="0"/>
          <p:nvPr/>
        </p:nvPicPr>
        <p:blipFill rotWithShape="1">
          <a:blip r:embed="rId3">
            <a:alphaModFix/>
          </a:blip>
          <a:srcRect b="-5141" l="-25643" r="0" t="0"/>
          <a:stretch/>
        </p:blipFill>
        <p:spPr>
          <a:xfrm>
            <a:off x="-562350" y="1381888"/>
            <a:ext cx="6501400" cy="4978901"/>
          </a:xfrm>
          <a:prstGeom prst="rect">
            <a:avLst/>
          </a:prstGeom>
          <a:noFill/>
          <a:ln>
            <a:noFill/>
          </a:ln>
        </p:spPr>
      </p:pic>
      <p:pic>
        <p:nvPicPr>
          <p:cNvPr id="154" name="Google Shape;154;g1c049712a01_2_10"/>
          <p:cNvPicPr preferRelativeResize="0"/>
          <p:nvPr/>
        </p:nvPicPr>
        <p:blipFill rotWithShape="1">
          <a:blip r:embed="rId4">
            <a:alphaModFix/>
          </a:blip>
          <a:srcRect b="-13919" l="1670" r="-1670" t="13920"/>
          <a:stretch/>
        </p:blipFill>
        <p:spPr>
          <a:xfrm>
            <a:off x="6096000" y="3179825"/>
            <a:ext cx="573405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c049712a01_2_16"/>
          <p:cNvSpPr txBox="1"/>
          <p:nvPr>
            <p:ph type="title"/>
          </p:nvPr>
        </p:nvSpPr>
        <p:spPr>
          <a:xfrm>
            <a:off x="404447" y="132069"/>
            <a:ext cx="113508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                          Оценка распределения</a:t>
            </a:r>
            <a:endParaRPr/>
          </a:p>
        </p:txBody>
      </p:sp>
      <p:sp>
        <p:nvSpPr>
          <p:cNvPr id="160" name="Google Shape;160;g1c049712a01_2_16"/>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ru-RU"/>
              <a:t>    </a:t>
            </a:r>
            <a:endParaRPr/>
          </a:p>
          <a:p>
            <a:pPr indent="0" lvl="0" marL="0" rtl="0" algn="l">
              <a:spcBef>
                <a:spcPts val="750"/>
              </a:spcBef>
              <a:spcAft>
                <a:spcPts val="0"/>
              </a:spcAft>
              <a:buNone/>
            </a:pPr>
            <a:r>
              <a:rPr lang="ru-RU"/>
              <a:t>                      </a:t>
            </a:r>
            <a:r>
              <a:rPr lang="ru-RU">
                <a:solidFill>
                  <a:schemeClr val="accent1"/>
                </a:solidFill>
              </a:rPr>
              <a:t>  </a:t>
            </a:r>
            <a:r>
              <a:rPr lang="ru-RU" sz="2000">
                <a:solidFill>
                  <a:schemeClr val="accent1"/>
                </a:solidFill>
              </a:rPr>
              <a:t>До нормализации                                                 После нормализации</a:t>
            </a:r>
            <a:endParaRPr sz="2000">
              <a:solidFill>
                <a:schemeClr val="accent1"/>
              </a:solidFill>
            </a:endParaRPr>
          </a:p>
        </p:txBody>
      </p:sp>
      <p:sp>
        <p:nvSpPr>
          <p:cNvPr id="161" name="Google Shape;161;g1c049712a01_2_16"/>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62" name="Google Shape;162;g1c049712a01_2_16"/>
          <p:cNvPicPr preferRelativeResize="0"/>
          <p:nvPr/>
        </p:nvPicPr>
        <p:blipFill rotWithShape="1">
          <a:blip r:embed="rId3">
            <a:alphaModFix/>
          </a:blip>
          <a:srcRect b="0" l="2865" r="0" t="1931"/>
          <a:stretch/>
        </p:blipFill>
        <p:spPr>
          <a:xfrm>
            <a:off x="526525" y="2071125"/>
            <a:ext cx="5569475" cy="3479275"/>
          </a:xfrm>
          <a:prstGeom prst="rect">
            <a:avLst/>
          </a:prstGeom>
          <a:noFill/>
          <a:ln>
            <a:noFill/>
          </a:ln>
        </p:spPr>
      </p:pic>
      <p:pic>
        <p:nvPicPr>
          <p:cNvPr id="163" name="Google Shape;163;g1c049712a01_2_16"/>
          <p:cNvPicPr preferRelativeResize="0"/>
          <p:nvPr/>
        </p:nvPicPr>
        <p:blipFill rotWithShape="1">
          <a:blip r:embed="rId4">
            <a:alphaModFix/>
          </a:blip>
          <a:srcRect b="0" l="0" r="2865" t="0"/>
          <a:stretch/>
        </p:blipFill>
        <p:spPr>
          <a:xfrm>
            <a:off x="6185775" y="2071125"/>
            <a:ext cx="5569475" cy="347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c049712a01_2_22"/>
          <p:cNvSpPr txBox="1"/>
          <p:nvPr>
            <p:ph type="title"/>
          </p:nvPr>
        </p:nvSpPr>
        <p:spPr>
          <a:xfrm>
            <a:off x="404447" y="132069"/>
            <a:ext cx="11350800" cy="826200"/>
          </a:xfrm>
          <a:prstGeom prst="rect">
            <a:avLst/>
          </a:prstGeom>
        </p:spPr>
        <p:txBody>
          <a:bodyPr anchorCtr="0" anchor="ctr" bIns="45700" lIns="91425" spcFirstLastPara="1" rIns="91425" wrap="square" tIns="45700">
            <a:noAutofit/>
          </a:bodyPr>
          <a:lstStyle/>
          <a:p>
            <a:pPr indent="457200" lvl="0" marL="914400" rtl="0" algn="l">
              <a:lnSpc>
                <a:spcPct val="115000"/>
              </a:lnSpc>
              <a:spcBef>
                <a:spcPts val="0"/>
              </a:spcBef>
              <a:spcAft>
                <a:spcPts val="0"/>
              </a:spcAft>
              <a:buNone/>
            </a:pPr>
            <a:r>
              <a:t/>
            </a:r>
            <a:endParaRPr sz="2600"/>
          </a:p>
          <a:p>
            <a:pPr indent="457200" lvl="0" marL="457200" rtl="0" algn="l">
              <a:lnSpc>
                <a:spcPct val="115000"/>
              </a:lnSpc>
              <a:spcBef>
                <a:spcPts val="0"/>
              </a:spcBef>
              <a:spcAft>
                <a:spcPts val="0"/>
              </a:spcAft>
              <a:buClr>
                <a:schemeClr val="dk1"/>
              </a:buClr>
              <a:buSzPts val="1100"/>
              <a:buFont typeface="Arial"/>
              <a:buNone/>
            </a:pPr>
            <a:r>
              <a:rPr lang="ru-RU" sz="2600"/>
              <a:t>Матрица корреляции данных и диаграмма “Ящики с усами”</a:t>
            </a:r>
            <a:endParaRPr sz="2600"/>
          </a:p>
          <a:p>
            <a:pPr indent="0" lvl="0" marL="0" rtl="0" algn="l">
              <a:spcBef>
                <a:spcPts val="0"/>
              </a:spcBef>
              <a:spcAft>
                <a:spcPts val="0"/>
              </a:spcAft>
              <a:buNone/>
            </a:pPr>
            <a:r>
              <a:t/>
            </a:r>
            <a:endParaRPr/>
          </a:p>
        </p:txBody>
      </p:sp>
      <p:sp>
        <p:nvSpPr>
          <p:cNvPr id="169" name="Google Shape;169;g1c049712a01_2_22"/>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ru-RU"/>
              <a:t>                                </a:t>
            </a:r>
            <a:r>
              <a:rPr lang="ru-RU">
                <a:solidFill>
                  <a:schemeClr val="accent1"/>
                </a:solidFill>
              </a:rPr>
              <a:t> после нормализации MinMaxScaler()</a:t>
            </a:r>
            <a:endParaRPr>
              <a:solidFill>
                <a:schemeClr val="accent1"/>
              </a:solidFill>
            </a:endParaRPr>
          </a:p>
          <a:p>
            <a:pPr indent="0" lvl="0" marL="0" rtl="0" algn="l">
              <a:spcBef>
                <a:spcPts val="750"/>
              </a:spcBef>
              <a:spcAft>
                <a:spcPts val="0"/>
              </a:spcAft>
              <a:buNone/>
            </a:pPr>
            <a:r>
              <a:t/>
            </a:r>
            <a:endParaRPr/>
          </a:p>
        </p:txBody>
      </p:sp>
      <p:sp>
        <p:nvSpPr>
          <p:cNvPr id="170" name="Google Shape;170;g1c049712a01_2_22"/>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71" name="Google Shape;171;g1c049712a01_2_22"/>
          <p:cNvPicPr preferRelativeResize="0"/>
          <p:nvPr/>
        </p:nvPicPr>
        <p:blipFill>
          <a:blip r:embed="rId3">
            <a:alphaModFix/>
          </a:blip>
          <a:stretch>
            <a:fillRect/>
          </a:stretch>
        </p:blipFill>
        <p:spPr>
          <a:xfrm>
            <a:off x="404450" y="1643050"/>
            <a:ext cx="5589450" cy="4533900"/>
          </a:xfrm>
          <a:prstGeom prst="rect">
            <a:avLst/>
          </a:prstGeom>
          <a:noFill/>
          <a:ln>
            <a:noFill/>
          </a:ln>
        </p:spPr>
      </p:pic>
      <p:pic>
        <p:nvPicPr>
          <p:cNvPr id="172" name="Google Shape;172;g1c049712a01_2_22"/>
          <p:cNvPicPr preferRelativeResize="0"/>
          <p:nvPr/>
        </p:nvPicPr>
        <p:blipFill rotWithShape="1">
          <a:blip r:embed="rId4">
            <a:alphaModFix/>
          </a:blip>
          <a:srcRect b="0" l="0" r="0" t="-633"/>
          <a:stretch/>
        </p:blipFill>
        <p:spPr>
          <a:xfrm>
            <a:off x="6138500" y="1628775"/>
            <a:ext cx="5734050" cy="453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c049712a01_1_13"/>
          <p:cNvSpPr txBox="1"/>
          <p:nvPr>
            <p:ph type="title"/>
          </p:nvPr>
        </p:nvSpPr>
        <p:spPr>
          <a:xfrm>
            <a:off x="404447" y="132069"/>
            <a:ext cx="113508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sz="3000"/>
              <a:t>               </a:t>
            </a:r>
            <a:r>
              <a:rPr lang="ru-RU" sz="3000"/>
              <a:t>Разработка и обучение моделей. Методы</a:t>
            </a:r>
            <a:endParaRPr sz="3000"/>
          </a:p>
        </p:txBody>
      </p:sp>
      <p:sp>
        <p:nvSpPr>
          <p:cNvPr id="178" name="Google Shape;178;g1c049712a01_1_13"/>
          <p:cNvSpPr txBox="1"/>
          <p:nvPr>
            <p:ph idx="1" type="body"/>
          </p:nvPr>
        </p:nvSpPr>
        <p:spPr>
          <a:xfrm>
            <a:off x="404447" y="1081454"/>
            <a:ext cx="11350800" cy="50955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ru-RU"/>
              <a:t>  </a:t>
            </a:r>
            <a:r>
              <a:rPr lang="ru-RU" sz="2000">
                <a:solidFill>
                  <a:schemeClr val="accent1"/>
                </a:solidFill>
              </a:rPr>
              <a:t>Linear regression</a:t>
            </a:r>
            <a:r>
              <a:rPr lang="ru-RU" sz="2000">
                <a:solidFill>
                  <a:schemeClr val="accent1"/>
                </a:solidFill>
              </a:rPr>
              <a:t>       K</a:t>
            </a:r>
            <a:r>
              <a:rPr lang="ru-RU" sz="2000">
                <a:solidFill>
                  <a:schemeClr val="accent1"/>
                </a:solidFill>
              </a:rPr>
              <a:t>-neighbors regression</a:t>
            </a:r>
            <a:r>
              <a:rPr lang="ru-RU" sz="2000">
                <a:solidFill>
                  <a:schemeClr val="accent1"/>
                </a:solidFill>
              </a:rPr>
              <a:t>                    SVR                           </a:t>
            </a:r>
            <a:r>
              <a:rPr lang="ru-RU" sz="2000">
                <a:solidFill>
                  <a:schemeClr val="accent1"/>
                </a:solidFill>
              </a:rPr>
              <a:t>Random Forest</a:t>
            </a:r>
            <a:endParaRPr sz="2000">
              <a:solidFill>
                <a:schemeClr val="accent1"/>
              </a:solidFill>
            </a:endParaRPr>
          </a:p>
        </p:txBody>
      </p:sp>
      <p:sp>
        <p:nvSpPr>
          <p:cNvPr id="179" name="Google Shape;179;g1c049712a01_1_13"/>
          <p:cNvSpPr txBox="1"/>
          <p:nvPr>
            <p:ph idx="12" type="sldNum"/>
          </p:nvPr>
        </p:nvSpPr>
        <p:spPr>
          <a:xfrm>
            <a:off x="668287" y="6360806"/>
            <a:ext cx="838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ru-RU">
                <a:solidFill>
                  <a:schemeClr val="accent1"/>
                </a:solidFill>
              </a:rPr>
              <a:t>‹#›</a:t>
            </a:fld>
            <a:endParaRPr>
              <a:solidFill>
                <a:schemeClr val="accent1"/>
              </a:solidFill>
            </a:endParaRPr>
          </a:p>
        </p:txBody>
      </p:sp>
      <p:pic>
        <p:nvPicPr>
          <p:cNvPr id="180" name="Google Shape;180;g1c049712a01_1_13"/>
          <p:cNvPicPr preferRelativeResize="0"/>
          <p:nvPr/>
        </p:nvPicPr>
        <p:blipFill>
          <a:blip r:embed="rId3">
            <a:alphaModFix/>
          </a:blip>
          <a:stretch>
            <a:fillRect/>
          </a:stretch>
        </p:blipFill>
        <p:spPr>
          <a:xfrm rot="-5400000">
            <a:off x="-565875" y="2593550"/>
            <a:ext cx="4553725" cy="2613075"/>
          </a:xfrm>
          <a:prstGeom prst="rect">
            <a:avLst/>
          </a:prstGeom>
          <a:noFill/>
          <a:ln>
            <a:noFill/>
          </a:ln>
        </p:spPr>
      </p:pic>
      <p:pic>
        <p:nvPicPr>
          <p:cNvPr id="181" name="Google Shape;181;g1c049712a01_1_13"/>
          <p:cNvPicPr preferRelativeResize="0"/>
          <p:nvPr/>
        </p:nvPicPr>
        <p:blipFill>
          <a:blip r:embed="rId4">
            <a:alphaModFix/>
          </a:blip>
          <a:stretch>
            <a:fillRect/>
          </a:stretch>
        </p:blipFill>
        <p:spPr>
          <a:xfrm rot="-5400000">
            <a:off x="2255579" y="2492109"/>
            <a:ext cx="4544749" cy="2815933"/>
          </a:xfrm>
          <a:prstGeom prst="rect">
            <a:avLst/>
          </a:prstGeom>
          <a:noFill/>
          <a:ln>
            <a:noFill/>
          </a:ln>
        </p:spPr>
      </p:pic>
      <p:pic>
        <p:nvPicPr>
          <p:cNvPr id="182" name="Google Shape;182;g1c049712a01_1_13"/>
          <p:cNvPicPr preferRelativeResize="0"/>
          <p:nvPr/>
        </p:nvPicPr>
        <p:blipFill>
          <a:blip r:embed="rId5">
            <a:alphaModFix/>
          </a:blip>
          <a:stretch>
            <a:fillRect/>
          </a:stretch>
        </p:blipFill>
        <p:spPr>
          <a:xfrm rot="-5400000">
            <a:off x="5112237" y="2551050"/>
            <a:ext cx="4551600" cy="2698075"/>
          </a:xfrm>
          <a:prstGeom prst="rect">
            <a:avLst/>
          </a:prstGeom>
          <a:noFill/>
          <a:ln>
            <a:noFill/>
          </a:ln>
        </p:spPr>
      </p:pic>
      <p:pic>
        <p:nvPicPr>
          <p:cNvPr id="183" name="Google Shape;183;g1c049712a01_1_13"/>
          <p:cNvPicPr preferRelativeResize="0"/>
          <p:nvPr/>
        </p:nvPicPr>
        <p:blipFill>
          <a:blip r:embed="rId6">
            <a:alphaModFix/>
          </a:blip>
          <a:stretch>
            <a:fillRect/>
          </a:stretch>
        </p:blipFill>
        <p:spPr>
          <a:xfrm rot="-5400000">
            <a:off x="8028763" y="2457325"/>
            <a:ext cx="4537874" cy="291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2021-02-24T09:03:25Z</dcterms:created>
  <dc:creator>Фомина Ольга</dc:creator>
</cp:coreProperties>
</file>